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9" r:id="rId3"/>
    <p:sldId id="261" r:id="rId4"/>
    <p:sldId id="263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4" d="100"/>
          <a:sy n="84" d="100"/>
        </p:scale>
        <p:origin x="10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7/26/2015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7/26/2015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fractur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fracture"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images.search.yahoo.com/images/view;_ylt=AwrB8qHZfa1UD0cA5iuJzbkF;_ylu=X3oDMTIzMXVoMTc5BHNlYwNzcgRzbGsDaW1nBG9pZAM3OTAyMWFkMjEzMmE2YTNkZjY4ZWJiZTM3MWRjMTJkZgRncG9zAzI5BGl0A2Jpbmc-?.origin=&amp;back=https://images.search.yahoo.com/search/images?_adv_prop=image&amp;va=the+bible+the+world&amp;fr=yfp-t-252&amp;tab=organic&amp;ri=29&amp;w=2800&amp;h=2781&amp;imgurl=swte.org/blog1/wp-content/uploads/2010/11/world-bible4.jpg&amp;rurl=http://swte.org/blog1/2010/11/22/mens-and-womens-walk-35/&amp;size=859.0KB&amp;name=the+skyland+s+community+hosted+the+men+s+and+women+s+walk+thought+s+...&amp;p=the+bible+the+world&amp;oid=79021ad2132a6a3df68ebbe371dc12df&amp;fr2=&amp;fr=yfp-t-252&amp;tt=the+skyland+s+community+hosted+the+men+s+and+women+s+walk+thought+s+...&amp;b=0&amp;ni=21&amp;no=29&amp;ts=&amp;tab=organic&amp;sigr=11pusgt5q&amp;sigb=13j0n0ih3&amp;sigi=11qfhikbg&amp;sigt=127o74nn7&amp;sign=127o74nn7&amp;.crumb=pBvJVmfTr4o&amp;fr=yfp-t-252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4.jpeg"/><Relationship Id="rId7" Type="http://schemas.openxmlformats.org/officeDocument/2006/relationships/image" Target="../media/image7.jpeg"/><Relationship Id="rId2" Type="http://schemas.openxmlformats.org/officeDocument/2006/relationships/hyperlink" Target="https://images.search.yahoo.com/images/view;_ylt=AwrB8o40NqRUonEAuRmJzbkF;_ylu=X3oDMTIzcm0yNml2BHNlYwNzcgRzbGsDaW1nBG9pZAMyZjRhYTBkOTVlNzkwYzRmZWMyMWQ1ODMzNzIwNWY5YQRncG9zAzk5BGl0A2Jpbmc-?.origin=&amp;back=https://images.search.yahoo.com/search/images?p=obedient+faith+god&amp;_adv_prop=image&amp;va=obedient+faith+god&amp;fr=yfp-t-252&amp;spos=12&amp;nost=1&amp;tab=organic&amp;ri=99&amp;w=1920&amp;h=1080&amp;imgurl=bradwhitt.com/wp-content/uploads/2013/09/photo.jpg&amp;rurl=http://bradwhitt.com/category/sunday-review/&amp;size=1415.2KB&amp;name=photo+300x168+Sunday+Review:+Abraham+An+%3cb%3eObedient%3c/b%3e+%3cb%3eFaith%3c/b%3e&amp;p=obedient+faith+god&amp;oid=2f4aa0d95e790c4fec21d58337205f9a&amp;fr2=&amp;fr=yfp-t-252&amp;tt=photo+300x168+Sunday+Review:+Abraham+An+%3cb%3eObedient%3c/b%3e+%3cb%3eFaith%3c/b%3e&amp;b=61&amp;ni=21&amp;no=99&amp;ts=&amp;tab=organic&amp;sigr=11cel59g6&amp;sigb=14mj7svql&amp;sigi=11isc1f77&amp;sigt=124iaa0fs&amp;sign=124iaa0fs&amp;.crumb=pBvJVmfTr4o&amp;fr=yfp-t-25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mages.search.yahoo.com/images/view;_ylt=AwrB8pN4N6RUC0MA.E2JzbkF;_ylu=X3oDMTIzYnJvODNoBHNlYwNzcgRzbGsDaW1nBG9pZAM2OWM3NGZhZGMzZmYzZDYwMmNmODkyYjI4ODNjNTBkMQRncG9zAzMyBGl0A2Jpbmc-?.origin=&amp;back=https://images.search.yahoo.com/search/images?_adv_prop=image&amp;va=joshua&amp;fr=yfp-t-252&amp;tab=organic&amp;ri=32&amp;w=592&amp;h=443&amp;imgurl=christsunofrighteousness.files.wordpress.com/2011/09/mosesjoshua.jpg&amp;rurl=http://christsunofrighteousness.wordpress.com/2011/09/07/was-the-name-of-jesus-declared-by-moses/&amp;size=75.8KB&amp;name=Moses+%3cb%3eJoshua%3c/b%3e&amp;p=joshua&amp;oid=69c74fadc3ff3d602cf892b2883c50d1&amp;fr2=&amp;fr=yfp-t-252&amp;tt=Moses+%3cb%3eJoshua%3c/b%3e&amp;b=0&amp;ni=160&amp;no=32&amp;ts=&amp;tab=organic&amp;sigr=131bh8l97&amp;sigb=136kqio1c&amp;sigi=12426d0mm&amp;sigt=10jgp8a88&amp;sign=10jgp8a88&amp;.crumb=pBvJVmfTr4o&amp;fr=yfp-t-252" TargetMode="External"/><Relationship Id="rId11" Type="http://schemas.openxmlformats.org/officeDocument/2006/relationships/image" Target="../media/image11.jpg"/><Relationship Id="rId5" Type="http://schemas.openxmlformats.org/officeDocument/2006/relationships/image" Target="../media/image6.jpeg"/><Relationship Id="rId10" Type="http://schemas.openxmlformats.org/officeDocument/2006/relationships/image" Target="../media/image10.jpg"/><Relationship Id="rId4" Type="http://schemas.openxmlformats.org/officeDocument/2006/relationships/image" Target="../media/image5.jpeg"/><Relationship Id="rId9" Type="http://schemas.openxmlformats.org/officeDocument/2006/relationships/image" Target="../media/image9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3" descr="crossroads_um_church001[2].jpg"/>
          <p:cNvPicPr>
            <a:picLocks noChangeAspect="1"/>
          </p:cNvPicPr>
          <p:nvPr/>
        </p:nvPicPr>
        <p:blipFill rotWithShape="1">
          <a:blip r:embed="rId2" cstate="print"/>
          <a:srcRect/>
          <a:stretch/>
        </p:blipFill>
        <p:spPr>
          <a:xfrm>
            <a:off x="6950591" y="2382820"/>
            <a:ext cx="4505150" cy="20385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0127" y="2301742"/>
            <a:ext cx="11971468" cy="4528969"/>
          </a:xfrm>
          <a:ln w="76200">
            <a:noFill/>
          </a:ln>
        </p:spPr>
        <p:txBody>
          <a:bodyPr>
            <a:noAutofit/>
          </a:bodyPr>
          <a:lstStyle/>
          <a:p>
            <a:pPr algn="l"/>
            <a:r>
              <a:rPr 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  </a:t>
            </a:r>
            <a:r>
              <a:rPr lang="en-US" sz="4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/>
            </a:r>
            <a:br>
              <a:rPr lang="en-US" sz="4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</a:b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80498" y="1"/>
            <a:ext cx="5195943" cy="4166782"/>
          </a:xfrm>
          <a:ln w="57150">
            <a:noFill/>
          </a:ln>
        </p:spPr>
        <p:txBody>
          <a:bodyPr>
            <a:normAutofit/>
          </a:bodyPr>
          <a:lstStyle/>
          <a:p>
            <a:pPr algn="ctr"/>
            <a:endParaRPr lang="en-US" sz="7300" b="1" u="sng" dirty="0" smtClean="0">
              <a:solidFill>
                <a:srgbClr val="FFC000"/>
              </a:solidFill>
              <a:latin typeface="Arial Black" panose="020B0A04020102020204" pitchFamily="34" charset="0"/>
            </a:endParaRPr>
          </a:p>
          <a:p>
            <a:endParaRPr lang="en-US" sz="5200" dirty="0">
              <a:latin typeface="Algerian" panose="04020705040A02060702" pitchFamily="82" charset="0"/>
            </a:endParaRPr>
          </a:p>
        </p:txBody>
      </p:sp>
      <p:pic>
        <p:nvPicPr>
          <p:cNvPr id="7" name="ihover-img" descr="the skyland s community hosted the men s and women s walk thought s ...">
            <a:hlinkClick r:id="rId3" tgtFrame="&quot;&quot;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965" y="548641"/>
            <a:ext cx="6144153" cy="5852160"/>
          </a:xfrm>
          <a:prstGeom prst="ellipse">
            <a:avLst/>
          </a:prstGeom>
          <a:ln w="57150" cap="rnd">
            <a:solidFill>
              <a:schemeClr val="accent1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Rectangle 5"/>
          <p:cNvSpPr/>
          <p:nvPr/>
        </p:nvSpPr>
        <p:spPr>
          <a:xfrm>
            <a:off x="6465344" y="548641"/>
            <a:ext cx="5260491" cy="6063198"/>
          </a:xfrm>
          <a:prstGeom prst="rect">
            <a:avLst/>
          </a:prstGeom>
          <a:ln w="5715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Witnessing </a:t>
            </a:r>
          </a:p>
          <a:p>
            <a:pPr algn="ctr"/>
            <a:r>
              <a:rPr lang="en-US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to the </a:t>
            </a:r>
            <a:br>
              <a:rPr lang="en-US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</a:br>
            <a:r>
              <a:rPr lang="en-US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Wonders of God –</a:t>
            </a:r>
          </a:p>
          <a:p>
            <a:pPr algn="ctr"/>
            <a:endParaRPr lang="en-US" sz="2400" b="1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algn="ctr"/>
            <a:endParaRPr lang="en-US" sz="4400" b="1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algn="ctr"/>
            <a:r>
              <a:rPr lang="en-US" sz="4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From His Word  </a:t>
            </a:r>
            <a:br>
              <a:rPr lang="en-US" sz="4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</a:br>
            <a:r>
              <a:rPr lang="en-US" sz="4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to the World </a:t>
            </a:r>
          </a:p>
          <a:p>
            <a:pPr algn="ctr"/>
            <a:r>
              <a:rPr lang="en-US" sz="4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in 2015 </a:t>
            </a:r>
          </a:p>
        </p:txBody>
      </p:sp>
      <p:sp>
        <p:nvSpPr>
          <p:cNvPr id="8" name="Rectangle 7"/>
          <p:cNvSpPr/>
          <p:nvPr/>
        </p:nvSpPr>
        <p:spPr>
          <a:xfrm>
            <a:off x="527126" y="4572000"/>
            <a:ext cx="51813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Acts 1:8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9062810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487" y="849854"/>
            <a:ext cx="11672047" cy="5830645"/>
          </a:xfrm>
        </p:spPr>
        <p:txBody>
          <a:bodyPr>
            <a:noAutofit/>
          </a:bodyPr>
          <a:lstStyle/>
          <a:p>
            <a:r>
              <a:rPr lang="en-US" sz="7500" b="1" dirty="0" smtClean="0">
                <a:solidFill>
                  <a:srgbClr val="FFC000"/>
                </a:solidFill>
                <a:latin typeface="Arial Black" panose="020B0A04020102020204" pitchFamily="34" charset="0"/>
              </a:rPr>
              <a:t>             2</a:t>
            </a:r>
            <a:r>
              <a:rPr lang="en-US" sz="7500" b="1" dirty="0">
                <a:solidFill>
                  <a:srgbClr val="FFC000"/>
                </a:solidFill>
                <a:latin typeface="Arial Black" panose="020B0A04020102020204" pitchFamily="34" charset="0"/>
              </a:rPr>
              <a:t>. </a:t>
            </a:r>
            <a:r>
              <a:rPr lang="en-US" sz="7500" b="1" dirty="0" smtClean="0">
                <a:latin typeface="Arial Black" panose="020B0A04020102020204" pitchFamily="34" charset="0"/>
              </a:rPr>
              <a:t/>
            </a:r>
            <a:br>
              <a:rPr lang="en-US" sz="7500" b="1" dirty="0" smtClean="0">
                <a:latin typeface="Arial Black" panose="020B0A04020102020204" pitchFamily="34" charset="0"/>
              </a:rPr>
            </a:br>
            <a:r>
              <a:rPr lang="en-US" sz="7500" b="1" dirty="0" smtClean="0">
                <a:latin typeface="Arial Black" panose="020B0A04020102020204" pitchFamily="34" charset="0"/>
              </a:rPr>
              <a:t>God </a:t>
            </a:r>
            <a:r>
              <a:rPr lang="en-US" sz="7500" b="1" dirty="0">
                <a:latin typeface="Arial Black" panose="020B0A04020102020204" pitchFamily="34" charset="0"/>
              </a:rPr>
              <a:t>still </a:t>
            </a:r>
            <a:r>
              <a:rPr lang="en-US" sz="7500" b="1" u="sng" dirty="0">
                <a:solidFill>
                  <a:schemeClr val="tx1"/>
                </a:solidFill>
                <a:latin typeface="Arial Black" panose="020B0A04020102020204" pitchFamily="34" charset="0"/>
              </a:rPr>
              <a:t>loves</a:t>
            </a:r>
            <a:r>
              <a:rPr lang="en-US" sz="7500" b="1" dirty="0">
                <a:latin typeface="Arial Black" panose="020B0A04020102020204" pitchFamily="34" charset="0"/>
              </a:rPr>
              <a:t> </a:t>
            </a:r>
            <a:r>
              <a:rPr lang="en-US" sz="7500" b="1" dirty="0" smtClean="0">
                <a:latin typeface="Arial Black" panose="020B0A04020102020204" pitchFamily="34" charset="0"/>
              </a:rPr>
              <a:t>and </a:t>
            </a:r>
            <a:r>
              <a:rPr lang="en-US" sz="7500" b="1" dirty="0">
                <a:latin typeface="Arial Black" panose="020B0A04020102020204" pitchFamily="34" charset="0"/>
              </a:rPr>
              <a:t>will </a:t>
            </a:r>
            <a:r>
              <a:rPr lang="en-US" sz="7500" b="1" u="sng" dirty="0">
                <a:solidFill>
                  <a:schemeClr val="tx1"/>
                </a:solidFill>
                <a:latin typeface="Arial Black" panose="020B0A04020102020204" pitchFamily="34" charset="0"/>
              </a:rPr>
              <a:t>forgive</a:t>
            </a:r>
            <a:r>
              <a:rPr lang="en-US" sz="7500" b="1" dirty="0">
                <a:latin typeface="Arial Black" panose="020B0A04020102020204" pitchFamily="34" charset="0"/>
              </a:rPr>
              <a:t>, </a:t>
            </a:r>
            <a:r>
              <a:rPr lang="en-US" sz="7500" b="1" u="sng" dirty="0">
                <a:solidFill>
                  <a:schemeClr val="tx1"/>
                </a:solidFill>
                <a:latin typeface="Arial Black" panose="020B0A04020102020204" pitchFamily="34" charset="0"/>
              </a:rPr>
              <a:t>saves</a:t>
            </a:r>
            <a:r>
              <a:rPr lang="en-US" sz="7500" b="1" dirty="0">
                <a:latin typeface="Arial Black" panose="020B0A04020102020204" pitchFamily="34" charset="0"/>
              </a:rPr>
              <a:t> </a:t>
            </a:r>
            <a:r>
              <a:rPr lang="en-US" sz="7500" b="1" dirty="0" smtClean="0">
                <a:latin typeface="Arial Black" panose="020B0A04020102020204" pitchFamily="34" charset="0"/>
              </a:rPr>
              <a:t>(</a:t>
            </a:r>
            <a:r>
              <a:rPr lang="en-US" sz="7500" b="1" dirty="0">
                <a:latin typeface="Arial Black" panose="020B0A04020102020204" pitchFamily="34" charset="0"/>
              </a:rPr>
              <a:t>redeems), doesn’t </a:t>
            </a:r>
            <a:r>
              <a:rPr lang="en-US" sz="7500" b="1" u="sng" dirty="0">
                <a:solidFill>
                  <a:schemeClr val="tx1"/>
                </a:solidFill>
                <a:latin typeface="Arial Black" panose="020B0A04020102020204" pitchFamily="34" charset="0"/>
              </a:rPr>
              <a:t>despise</a:t>
            </a:r>
            <a:r>
              <a:rPr lang="en-US" sz="7500" b="1" dirty="0">
                <a:latin typeface="Arial Black" panose="020B0A04020102020204" pitchFamily="34" charset="0"/>
              </a:rPr>
              <a:t>, and is </a:t>
            </a:r>
            <a:r>
              <a:rPr lang="en-US" sz="7500" b="1" u="sng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close</a:t>
            </a:r>
            <a:r>
              <a:rPr lang="en-US" sz="7500" b="1" dirty="0" smtClean="0">
                <a:latin typeface="Arial Black" panose="020B0A04020102020204" pitchFamily="34" charset="0"/>
              </a:rPr>
              <a:t>.  </a:t>
            </a:r>
            <a:r>
              <a:rPr lang="en-US" sz="7500" dirty="0">
                <a:latin typeface="Arial Black" panose="020B0A04020102020204" pitchFamily="34" charset="0"/>
              </a:rPr>
              <a:t/>
            </a:r>
            <a:br>
              <a:rPr lang="en-US" sz="7500" dirty="0">
                <a:latin typeface="Arial Black" panose="020B0A04020102020204" pitchFamily="34" charset="0"/>
              </a:rPr>
            </a:br>
            <a:endParaRPr lang="en-US" sz="7500" dirty="0">
              <a:latin typeface="Arial Black" panose="020B0A040201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1597" y="0"/>
            <a:ext cx="2670403" cy="2269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6482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225910"/>
            <a:ext cx="11822654" cy="6960197"/>
          </a:xfrm>
        </p:spPr>
        <p:txBody>
          <a:bodyPr>
            <a:normAutofit fontScale="775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Psalm </a:t>
            </a:r>
            <a:r>
              <a:rPr lang="en-US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34:18 </a:t>
            </a:r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– </a:t>
            </a: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The </a:t>
            </a:r>
            <a:r>
              <a:rPr lang="en-US" sz="3200" i="1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Lord</a:t>
            </a: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is close to the </a:t>
            </a:r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brokenhearted and </a:t>
            </a: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saves those who are crushed in spirit.</a:t>
            </a:r>
            <a:endParaRPr lang="en-US" sz="32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 algn="r">
              <a:spcBef>
                <a:spcPts val="0"/>
              </a:spcBef>
              <a:buNone/>
            </a:pPr>
            <a:r>
              <a:rPr lang="en-US" sz="3200" b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Psalm 147:3 </a:t>
            </a:r>
            <a:r>
              <a:rPr lang="en-US" sz="32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– </a:t>
            </a:r>
            <a:r>
              <a:rPr lang="en-US" sz="32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He heals the </a:t>
            </a:r>
            <a:r>
              <a:rPr lang="en-US" sz="3200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brokenhearted and </a:t>
            </a:r>
            <a:r>
              <a:rPr lang="en-US" sz="32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binds up their wounds.</a:t>
            </a:r>
            <a:endParaRPr lang="en-US" sz="3200" b="1" i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Psalm 51:17 </a:t>
            </a:r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– </a:t>
            </a: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My sacrifice, O God, </a:t>
            </a:r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is </a:t>
            </a: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 broken spirit</a:t>
            </a:r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; a </a:t>
            </a: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broken and contrite </a:t>
            </a:r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heart you</a:t>
            </a: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, God, will not </a:t>
            </a:r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despise</a:t>
            </a:r>
          </a:p>
          <a:p>
            <a:pPr marL="0" indent="0">
              <a:spcBef>
                <a:spcPts val="0"/>
              </a:spcBef>
              <a:buNone/>
            </a:pPr>
            <a:endParaRPr lang="en-US" sz="32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 algn="r">
              <a:spcBef>
                <a:spcPts val="0"/>
              </a:spcBef>
              <a:buNone/>
            </a:pPr>
            <a:r>
              <a:rPr lang="en-US" sz="3200" b="1" u="sn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Luke 15: 20-24 </a:t>
            </a:r>
            <a:r>
              <a:rPr lang="en-US" sz="32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– </a:t>
            </a:r>
            <a:r>
              <a:rPr lang="en-US" sz="3200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So he got up and went to his father</a:t>
            </a:r>
            <a:r>
              <a:rPr lang="en-US" sz="3200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. “</a:t>
            </a:r>
            <a:r>
              <a:rPr lang="en-US" sz="3200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But while he was still a long way off, his father saw him and was filled with compassion for him; he ran to his son, threw his arms around him and kissed him</a:t>
            </a:r>
            <a:r>
              <a:rPr lang="en-US" sz="3200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. </a:t>
            </a:r>
            <a:r>
              <a:rPr lang="en-US" sz="3200" i="1" baseline="30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21</a:t>
            </a:r>
            <a:r>
              <a:rPr lang="en-US" sz="3200" i="1" baseline="30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 </a:t>
            </a:r>
            <a:r>
              <a:rPr lang="en-US" sz="3200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“The son said to him, ‘Father, I have sinned against heaven and against you. I am no longer worthy to be called your son</a:t>
            </a:r>
            <a:r>
              <a:rPr lang="en-US" sz="3200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.’ </a:t>
            </a:r>
            <a:r>
              <a:rPr lang="en-US" sz="3200" i="1" baseline="30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22</a:t>
            </a:r>
            <a:r>
              <a:rPr lang="en-US" sz="3200" i="1" baseline="30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 </a:t>
            </a:r>
            <a:r>
              <a:rPr lang="en-US" sz="3200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“But the father said to his servants, ‘Quick! Bring the best robe and put it on him. Put a ring on his finger and sandals on his feet. </a:t>
            </a:r>
            <a:r>
              <a:rPr lang="en-US" sz="3200" i="1" baseline="30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23 </a:t>
            </a:r>
            <a:r>
              <a:rPr lang="en-US" sz="3200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Bring the fattened calf and kill it. Let’s have a feast and celebrate. </a:t>
            </a:r>
            <a:r>
              <a:rPr lang="en-US" sz="3200" i="1" baseline="30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24 </a:t>
            </a:r>
            <a:r>
              <a:rPr lang="en-US" sz="3200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For this son of mine was dead and is alive again; he was lost and is found.’ So they began to celebrate</a:t>
            </a:r>
            <a:r>
              <a:rPr lang="en-US" sz="3200" i="1" dirty="0">
                <a:solidFill>
                  <a:schemeClr val="accent1"/>
                </a:solidFill>
                <a:latin typeface="Arial Black" panose="020B0A04020102020204" pitchFamily="34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en-US" sz="3200" b="1" i="1" dirty="0" smtClean="0">
              <a:solidFill>
                <a:schemeClr val="accent1"/>
              </a:solidFill>
              <a:latin typeface="Arial Black" panose="020B0A040201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2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I </a:t>
            </a:r>
            <a:r>
              <a:rPr lang="en-US" sz="32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John </a:t>
            </a:r>
            <a:r>
              <a:rPr lang="en-US" sz="32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1:9 </a:t>
            </a:r>
            <a:r>
              <a:rPr lang="en-US" sz="32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– </a:t>
            </a:r>
            <a:r>
              <a:rPr lang="en-US" sz="32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If we confess our sins, he is faithful and just and will forgive us our sins and purify us from all unrighteousness.</a:t>
            </a:r>
            <a:endParaRPr lang="en-US" sz="3200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202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456" y="333487"/>
            <a:ext cx="11338560" cy="6336253"/>
          </a:xfrm>
        </p:spPr>
        <p:txBody>
          <a:bodyPr>
            <a:noAutofit/>
          </a:bodyPr>
          <a:lstStyle/>
          <a:p>
            <a:r>
              <a:rPr lang="en-US" sz="8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God doesn’t </a:t>
            </a:r>
            <a:r>
              <a:rPr lang="en-US" sz="8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shoot</a:t>
            </a:r>
            <a:r>
              <a:rPr lang="en-US" sz="8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the wounded, but </a:t>
            </a:r>
            <a:r>
              <a:rPr lang="en-US" sz="8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binds</a:t>
            </a:r>
            <a:r>
              <a:rPr lang="en-US" sz="8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up their wounds, and doesn’t turn </a:t>
            </a:r>
            <a:r>
              <a:rPr lang="en-US" sz="8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away</a:t>
            </a:r>
            <a:r>
              <a:rPr lang="en-US" sz="8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. </a:t>
            </a:r>
            <a:r>
              <a:rPr lang="en-US" sz="8000" dirty="0">
                <a:solidFill>
                  <a:schemeClr val="tx1"/>
                </a:solidFill>
                <a:latin typeface="Arial Black" panose="020B0A04020102020204" pitchFamily="34" charset="0"/>
              </a:rPr>
              <a:t/>
            </a:r>
            <a:br>
              <a:rPr lang="en-US" sz="80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endParaRPr lang="en-US" sz="8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3343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214" y="527126"/>
            <a:ext cx="11758108" cy="6330874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               3</a:t>
            </a:r>
            <a:r>
              <a:rPr lang="en-US" sz="5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. 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/>
            </a:r>
            <a:b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</a:b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God’s 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provisions are 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/>
            </a:r>
            <a:b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</a:br>
            <a:r>
              <a:rPr lang="en-US" sz="54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healing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, </a:t>
            </a:r>
            <a:r>
              <a:rPr lang="en-US" sz="54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freedom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, </a:t>
            </a:r>
            <a:r>
              <a:rPr lang="en-US" sz="54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release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from darkness, </a:t>
            </a:r>
            <a:r>
              <a:rPr lang="en-US" sz="54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revival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, </a:t>
            </a:r>
            <a:r>
              <a:rPr lang="en-US" sz="54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love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, </a:t>
            </a:r>
            <a:r>
              <a:rPr lang="en-US" sz="54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comfort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, oil of </a:t>
            </a:r>
            <a:r>
              <a:rPr lang="en-US" sz="54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joy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, garment 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/>
            </a:r>
            <a:b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</a:b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of </a:t>
            </a:r>
            <a:r>
              <a:rPr lang="en-US" sz="54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praise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, 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crown 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of </a:t>
            </a:r>
            <a:r>
              <a:rPr lang="en-US" sz="54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beauty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, 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/>
            </a:r>
            <a:b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</a:br>
            <a:r>
              <a:rPr lang="en-US" sz="54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hope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, and </a:t>
            </a:r>
            <a:r>
              <a:rPr lang="en-US" sz="54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restoration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. </a:t>
            </a:r>
            <a:r>
              <a:rPr lang="en-US" sz="5400" dirty="0">
                <a:latin typeface="Arial Black" panose="020B0A04020102020204" pitchFamily="34" charset="0"/>
              </a:rPr>
              <a:t/>
            </a:r>
            <a:br>
              <a:rPr lang="en-US" sz="5400" dirty="0">
                <a:latin typeface="Arial Black" panose="020B0A04020102020204" pitchFamily="34" charset="0"/>
              </a:rPr>
            </a:br>
            <a:endParaRPr lang="en-US" sz="5400" dirty="0">
              <a:latin typeface="Arial Black" panose="020B0A040201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1597" y="0"/>
            <a:ext cx="2670403" cy="2269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24283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123" y="311973"/>
            <a:ext cx="11596744" cy="64115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Psalm 61:1-3a </a:t>
            </a: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– </a:t>
            </a:r>
            <a:r>
              <a:rPr lang="en-US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Hear my cry, O God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; listen </a:t>
            </a:r>
            <a:r>
              <a:rPr lang="en-US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to my prayer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. </a:t>
            </a:r>
            <a:r>
              <a:rPr lang="en-US" sz="2400" i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2</a:t>
            </a:r>
            <a:r>
              <a:rPr lang="en-US" sz="2400" i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 </a:t>
            </a:r>
            <a:r>
              <a:rPr lang="en-US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From the ends of the earth I call to you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, I </a:t>
            </a:r>
            <a:r>
              <a:rPr lang="en-US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call as my heart grows faint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; lead </a:t>
            </a:r>
            <a:r>
              <a:rPr lang="en-US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me to the rock that is higher than I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. </a:t>
            </a:r>
            <a:r>
              <a:rPr lang="en-US" sz="2400" i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3</a:t>
            </a:r>
            <a:r>
              <a:rPr lang="en-US" sz="2400" i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 </a:t>
            </a:r>
            <a:r>
              <a:rPr lang="en-US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For you have been my refuge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,</a:t>
            </a:r>
          </a:p>
          <a:p>
            <a:pPr marL="0" indent="0" algn="r">
              <a:buNone/>
            </a:pPr>
            <a:r>
              <a:rPr lang="en-US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/>
            </a:r>
            <a:br>
              <a:rPr lang="en-US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</a:br>
            <a:r>
              <a:rPr lang="en-US" sz="2400" b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Psalm 51:10-12 </a:t>
            </a:r>
            <a:r>
              <a:rPr lang="en-US" sz="24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– </a:t>
            </a:r>
            <a:r>
              <a:rPr lang="en-US" sz="24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Create in me a pure heart, O God</a:t>
            </a:r>
            <a:r>
              <a:rPr lang="en-US" sz="2400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, and </a:t>
            </a:r>
            <a:r>
              <a:rPr lang="en-US" sz="24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renew a steadfast spirit within me</a:t>
            </a:r>
            <a:r>
              <a:rPr lang="en-US" sz="2400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. </a:t>
            </a:r>
            <a:r>
              <a:rPr lang="en-US" sz="2400" i="1" baseline="30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11</a:t>
            </a:r>
            <a:r>
              <a:rPr lang="en-US" sz="2400" i="1" baseline="30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 </a:t>
            </a:r>
            <a:r>
              <a:rPr lang="en-US" sz="24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Do not cast me from your </a:t>
            </a:r>
            <a:r>
              <a:rPr lang="en-US" sz="2400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presence or </a:t>
            </a:r>
            <a:r>
              <a:rPr lang="en-US" sz="24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take your Holy Spirit from me</a:t>
            </a:r>
            <a:r>
              <a:rPr lang="en-US" sz="2400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. </a:t>
            </a:r>
            <a:r>
              <a:rPr lang="en-US" sz="2400" i="1" baseline="30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12</a:t>
            </a:r>
            <a:r>
              <a:rPr lang="en-US" sz="2400" i="1" baseline="30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 </a:t>
            </a:r>
            <a:r>
              <a:rPr lang="en-US" sz="24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Restore to me the joy of your </a:t>
            </a:r>
            <a:r>
              <a:rPr lang="en-US" sz="2400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salvation and </a:t>
            </a:r>
            <a:r>
              <a:rPr lang="en-US" sz="24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grant me a willing spirit, to sustain me.</a:t>
            </a:r>
            <a:endParaRPr lang="en-US" sz="2400" b="1" i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Isaiah 57:15 </a:t>
            </a: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– </a:t>
            </a:r>
            <a:r>
              <a:rPr lang="en-US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For this is what the high and exalted One 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says—he </a:t>
            </a:r>
            <a:r>
              <a:rPr lang="en-US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who lives forever, whose name is holy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: “</a:t>
            </a:r>
            <a:r>
              <a:rPr lang="en-US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I live in a high and holy place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, but </a:t>
            </a:r>
            <a:r>
              <a:rPr lang="en-US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also with the one who is contrite and lowly in spirit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, to </a:t>
            </a:r>
            <a:r>
              <a:rPr lang="en-US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revive the spirit of the 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lowly and </a:t>
            </a:r>
            <a:r>
              <a:rPr lang="en-US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to revive the heart of the contrite.</a:t>
            </a:r>
            <a:endParaRPr lang="en-US" sz="2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 algn="r">
              <a:buNone/>
            </a:pPr>
            <a:r>
              <a:rPr lang="en-US" sz="2400" b="1" u="sn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II Corinthians 7:10 </a:t>
            </a:r>
            <a:r>
              <a:rPr lang="en-US" sz="24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– </a:t>
            </a:r>
            <a:r>
              <a:rPr lang="en-US" sz="2400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Godly sorrow brings repentance that leads to salvation and leaves no regret, but worldly sorrow brings death.</a:t>
            </a:r>
            <a:endParaRPr lang="en-US" sz="2400" b="1" i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Job 13:15 </a:t>
            </a: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– </a:t>
            </a:r>
            <a:r>
              <a:rPr lang="en-US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Though he slay me, yet will I hope in 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him…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b="1" i="1" dirty="0" smtClean="0"/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37438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604" y="276113"/>
            <a:ext cx="11070017" cy="6210748"/>
          </a:xfrm>
        </p:spPr>
        <p:txBody>
          <a:bodyPr>
            <a:noAutofit/>
          </a:bodyPr>
          <a:lstStyle/>
          <a:p>
            <a:r>
              <a:rPr lang="en-US" sz="8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When we truly </a:t>
            </a:r>
            <a:r>
              <a:rPr lang="en-US" sz="8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repent</a:t>
            </a:r>
            <a:r>
              <a:rPr lang="en-US" sz="8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of our sins, God will </a:t>
            </a:r>
            <a:r>
              <a:rPr lang="en-US" sz="8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forgive</a:t>
            </a:r>
            <a:r>
              <a:rPr lang="en-US" sz="8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, </a:t>
            </a:r>
            <a:r>
              <a:rPr lang="en-US" sz="8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heal</a:t>
            </a:r>
            <a:r>
              <a:rPr lang="en-US" sz="8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, </a:t>
            </a:r>
            <a:r>
              <a:rPr lang="en-US" sz="8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revive</a:t>
            </a:r>
            <a:r>
              <a:rPr lang="en-US" sz="8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, and </a:t>
            </a:r>
            <a:r>
              <a:rPr lang="en-US" sz="8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restore</a:t>
            </a:r>
            <a:r>
              <a:rPr lang="en-US" sz="8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us!</a:t>
            </a:r>
            <a:r>
              <a:rPr lang="en-US" sz="8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/>
            </a:r>
            <a:br>
              <a:rPr lang="en-US" sz="8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</a:br>
            <a:endParaRPr lang="en-US" sz="8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0026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10521377" cy="1320800"/>
          </a:xfrm>
        </p:spPr>
        <p:txBody>
          <a:bodyPr>
            <a:normAutofit fontScale="90000"/>
          </a:bodyPr>
          <a:lstStyle/>
          <a:p>
            <a:r>
              <a:rPr lang="en-US" sz="9800" b="1" dirty="0" smtClean="0">
                <a:solidFill>
                  <a:srgbClr val="FFC000"/>
                </a:solidFill>
                <a:latin typeface="Arial Black" panose="020B0A04020102020204" pitchFamily="34" charset="0"/>
              </a:rPr>
              <a:t>        4.</a:t>
            </a:r>
            <a:r>
              <a:rPr lang="en-US" sz="9800" b="1" dirty="0" smtClean="0">
                <a:latin typeface="Arial Black" panose="020B0A04020102020204" pitchFamily="34" charset="0"/>
              </a:rPr>
              <a:t/>
            </a:r>
            <a:br>
              <a:rPr lang="en-US" sz="9800" b="1" dirty="0" smtClean="0">
                <a:latin typeface="Arial Black" panose="020B0A04020102020204" pitchFamily="34" charset="0"/>
              </a:rPr>
            </a:br>
            <a:r>
              <a:rPr lang="en-US" sz="9800" b="1" dirty="0" smtClean="0">
                <a:latin typeface="Arial Black" panose="020B0A04020102020204" pitchFamily="34" charset="0"/>
              </a:rPr>
              <a:t>Sinning? </a:t>
            </a:r>
            <a:r>
              <a:rPr lang="en-US" sz="9800" b="1" u="sng" dirty="0">
                <a:solidFill>
                  <a:schemeClr val="tx1"/>
                </a:solidFill>
                <a:latin typeface="Arial Black" panose="020B0A04020102020204" pitchFamily="34" charset="0"/>
              </a:rPr>
              <a:t>Stop</a:t>
            </a:r>
            <a:r>
              <a:rPr lang="en-US" sz="9800" b="1" dirty="0">
                <a:solidFill>
                  <a:schemeClr val="tx1"/>
                </a:solidFill>
                <a:latin typeface="Arial Black" panose="020B0A04020102020204" pitchFamily="34" charset="0"/>
              </a:rPr>
              <a:t>!</a:t>
            </a:r>
            <a:r>
              <a:rPr lang="en-US" sz="9800" b="1" dirty="0">
                <a:latin typeface="Arial Black" panose="020B0A04020102020204" pitchFamily="34" charset="0"/>
              </a:rPr>
              <a:t> </a:t>
            </a:r>
            <a:r>
              <a:rPr lang="en-US" sz="9800" b="1" dirty="0" smtClean="0">
                <a:latin typeface="Arial Black" panose="020B0A04020102020204" pitchFamily="34" charset="0"/>
              </a:rPr>
              <a:t>Not sinning? </a:t>
            </a:r>
            <a:r>
              <a:rPr lang="en-US" sz="9800" b="1" dirty="0">
                <a:latin typeface="Arial Black" panose="020B0A04020102020204" pitchFamily="34" charset="0"/>
              </a:rPr>
              <a:t>Don’t </a:t>
            </a:r>
            <a:r>
              <a:rPr lang="en-US" sz="9800" b="1" u="sng" dirty="0">
                <a:solidFill>
                  <a:schemeClr val="tx1"/>
                </a:solidFill>
                <a:latin typeface="Arial Black" panose="020B0A04020102020204" pitchFamily="34" charset="0"/>
              </a:rPr>
              <a:t>start</a:t>
            </a:r>
            <a:r>
              <a:rPr lang="en-US" sz="9800" b="1" dirty="0">
                <a:latin typeface="Arial Black" panose="020B0A04020102020204" pitchFamily="34" charset="0"/>
              </a:rPr>
              <a:t>.    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1597" y="0"/>
            <a:ext cx="2670403" cy="2269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0601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638" y="301214"/>
            <a:ext cx="11811896" cy="655678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Numbers 5:5-7 </a:t>
            </a: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– </a:t>
            </a:r>
            <a:r>
              <a:rPr lang="en-US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The </a:t>
            </a:r>
            <a:r>
              <a:rPr lang="en-US" sz="2400" i="1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Lord</a:t>
            </a:r>
            <a:r>
              <a:rPr lang="en-US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said to Moses, </a:t>
            </a:r>
            <a:r>
              <a:rPr lang="en-US" sz="2400" i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6 </a:t>
            </a:r>
            <a:r>
              <a:rPr lang="en-US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“Say to the Israelites: ‘Any man or woman who wrongs another in any 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way </a:t>
            </a:r>
            <a:r>
              <a:rPr lang="en-US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and so is unfaithful to the </a:t>
            </a:r>
            <a:r>
              <a:rPr lang="en-US" sz="2400" i="1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Lord</a:t>
            </a:r>
            <a:r>
              <a:rPr lang="en-US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is guilty </a:t>
            </a:r>
            <a:r>
              <a:rPr lang="en-US" sz="2400" i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7 </a:t>
            </a:r>
            <a:r>
              <a:rPr lang="en-US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and must confess the sin they have committed. They must make full restitution for the wrong they have done, add a fifth of the value to it and give it all to the person they have wronged.</a:t>
            </a:r>
            <a:endParaRPr lang="en-US" sz="2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 algn="r">
              <a:buNone/>
            </a:pPr>
            <a:r>
              <a:rPr lang="en-US" sz="2400" b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Isaiah 1:16 </a:t>
            </a:r>
            <a:r>
              <a:rPr lang="en-US" sz="24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– </a:t>
            </a:r>
            <a:r>
              <a:rPr lang="en-US" sz="24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Wash and make yourselves clean</a:t>
            </a:r>
            <a:r>
              <a:rPr lang="en-US" sz="2400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. Take </a:t>
            </a:r>
            <a:r>
              <a:rPr lang="en-US" sz="24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your evil deeds out of my sight</a:t>
            </a:r>
            <a:r>
              <a:rPr lang="en-US" sz="2400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; stop </a:t>
            </a:r>
            <a:r>
              <a:rPr lang="en-US" sz="24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doing wrong.</a:t>
            </a:r>
            <a:endParaRPr lang="en-US" sz="2400" b="1" i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John 5:14 </a:t>
            </a: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– </a:t>
            </a:r>
            <a:r>
              <a:rPr lang="en-US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Later Jesus found him at the temple and said to him, “See, you are well again. Stop sinning or something worse may happen to you.” </a:t>
            </a:r>
            <a:endParaRPr lang="en-US" sz="2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 algn="r">
              <a:buNone/>
            </a:pPr>
            <a:r>
              <a:rPr lang="en-US" sz="2400" b="1" u="sn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John 8:11 </a:t>
            </a:r>
            <a:r>
              <a:rPr lang="en-US" sz="24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– </a:t>
            </a:r>
            <a:r>
              <a:rPr lang="en-US" sz="2400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No one, sir,” she said</a:t>
            </a:r>
            <a:r>
              <a:rPr lang="en-US" sz="2400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. “</a:t>
            </a:r>
            <a:r>
              <a:rPr lang="en-US" sz="2400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Then neither do I condemn you,”</a:t>
            </a:r>
            <a:r>
              <a:rPr lang="en-US" sz="2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en-US" sz="2400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Jesus declared. “Go now and leave your life of sin.”</a:t>
            </a:r>
            <a:endParaRPr lang="en-US" sz="24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Romans 8:5 </a:t>
            </a: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– </a:t>
            </a:r>
            <a:r>
              <a:rPr lang="en-US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Those who live according to the flesh have their minds set on what the flesh desires; but those who live in accordance with the Spirit have their minds set on what the Spirit desires.</a:t>
            </a:r>
            <a:endParaRPr lang="en-US" sz="2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sz="2400" b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Proverbs 4</a:t>
            </a:r>
            <a:r>
              <a:rPr lang="en-US" sz="24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: </a:t>
            </a:r>
            <a:r>
              <a:rPr lang="en-US" sz="2400" b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23 </a:t>
            </a:r>
            <a:r>
              <a:rPr lang="en-US" sz="24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– </a:t>
            </a:r>
            <a:r>
              <a:rPr lang="en-US" sz="24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Above all else, guard your heart</a:t>
            </a:r>
            <a:r>
              <a:rPr lang="en-US" sz="2400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, for </a:t>
            </a:r>
            <a:r>
              <a:rPr lang="en-US" sz="24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everything you do flows from it.</a:t>
            </a:r>
            <a:endParaRPr lang="en-US" sz="2400" b="1" i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b="1" i="1" dirty="0" smtClean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1191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4070" y="4580070"/>
            <a:ext cx="2277930" cy="227793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547" y="376519"/>
            <a:ext cx="10897497" cy="6239434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Turn and Stay </a:t>
            </a:r>
            <a:r>
              <a:rPr lang="en-US" sz="8000" b="1" u="sng" dirty="0">
                <a:latin typeface="Arial Black" panose="020B0A04020102020204" pitchFamily="34" charset="0"/>
              </a:rPr>
              <a:t>close</a:t>
            </a:r>
            <a:r>
              <a:rPr lang="en-US" sz="8000" b="1" dirty="0">
                <a:solidFill>
                  <a:schemeClr val="tx1"/>
                </a:solidFill>
                <a:latin typeface="Arial Black" panose="020B0A04020102020204" pitchFamily="34" charset="0"/>
              </a:rPr>
              <a:t> to God, Let </a:t>
            </a:r>
            <a:r>
              <a:rPr lang="en-US" sz="8000" b="1" u="sng" dirty="0" smtClean="0">
                <a:latin typeface="Arial Black" panose="020B0A04020102020204" pitchFamily="34" charset="0"/>
              </a:rPr>
              <a:t>love</a:t>
            </a:r>
            <a:r>
              <a:rPr lang="en-US" sz="80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  <a:r>
              <a:rPr lang="en-US" sz="8000" b="1" dirty="0">
                <a:solidFill>
                  <a:schemeClr val="tx1"/>
                </a:solidFill>
                <a:latin typeface="Arial Black" panose="020B0A04020102020204" pitchFamily="34" charset="0"/>
              </a:rPr>
              <a:t>prevail, and </a:t>
            </a:r>
            <a:r>
              <a:rPr lang="en-US" sz="8000" b="1" u="sng" dirty="0">
                <a:latin typeface="Arial Black" panose="020B0A04020102020204" pitchFamily="34" charset="0"/>
              </a:rPr>
              <a:t>g</a:t>
            </a:r>
            <a:r>
              <a:rPr lang="en-US" sz="8000" b="1" u="sng" dirty="0" smtClean="0">
                <a:latin typeface="Arial Black" panose="020B0A04020102020204" pitchFamily="34" charset="0"/>
              </a:rPr>
              <a:t>uard</a:t>
            </a:r>
            <a:r>
              <a:rPr lang="en-US" sz="80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  <a:r>
              <a:rPr lang="en-US" sz="8000" b="1" dirty="0">
                <a:solidFill>
                  <a:schemeClr val="tx1"/>
                </a:solidFill>
                <a:latin typeface="Arial Black" panose="020B0A04020102020204" pitchFamily="34" charset="0"/>
              </a:rPr>
              <a:t>your heart.   </a:t>
            </a:r>
            <a:r>
              <a:rPr lang="en-US" sz="8000" dirty="0">
                <a:latin typeface="Arial Black" panose="020B0A04020102020204" pitchFamily="34" charset="0"/>
              </a:rPr>
              <a:t/>
            </a:r>
            <a:br>
              <a:rPr lang="en-US" sz="8000" dirty="0">
                <a:latin typeface="Arial Black" panose="020B0A04020102020204" pitchFamily="34" charset="0"/>
              </a:rPr>
            </a:br>
            <a:endParaRPr lang="en-US" sz="8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10915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791" y="4032636"/>
            <a:ext cx="4270786" cy="29114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607" y="430306"/>
            <a:ext cx="12041394" cy="6427694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“But </a:t>
            </a:r>
            <a:r>
              <a:rPr lang="en-US" sz="66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you will receive power when the Holy Spirit comes on you, </a:t>
            </a:r>
            <a:endParaRPr lang="en-US" sz="6600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and </a:t>
            </a:r>
            <a:r>
              <a:rPr lang="en-US" sz="66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you will </a:t>
            </a:r>
            <a:endParaRPr lang="en-US" sz="6600" b="1" i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be </a:t>
            </a:r>
            <a:r>
              <a:rPr lang="en-US" sz="66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My </a:t>
            </a:r>
            <a:r>
              <a:rPr lang="en-US" sz="66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witnesses”</a:t>
            </a:r>
            <a:endParaRPr lang="en-US" sz="78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1810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336" y="398033"/>
            <a:ext cx="11718665" cy="2108499"/>
          </a:xfrm>
        </p:spPr>
        <p:txBody>
          <a:bodyPr>
            <a:noAutofit/>
          </a:bodyPr>
          <a:lstStyle/>
          <a:p>
            <a:pPr algn="l"/>
            <a:r>
              <a:rPr lang="en-US" sz="5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Who is your	Bible Hero?   </a:t>
            </a:r>
            <a:endParaRPr lang="en-US" sz="54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4" name="yui_3_5_1_1_1420047896253_1733" descr="https://sp.yimg.com/ib/th?id=HN.608002150727811409&amp;pid=15.1&amp;P=0">
            <a:hlinkClick r:id="rId2" tgtFrame="&quot;_top&quot;"/>
          </p:cNvPr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8673" y="4518200"/>
            <a:ext cx="4195482" cy="23397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420"/>
          <a:stretch/>
        </p:blipFill>
        <p:spPr>
          <a:xfrm>
            <a:off x="4262150" y="1871826"/>
            <a:ext cx="1928296" cy="24635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738"/>
          <a:stretch/>
        </p:blipFill>
        <p:spPr>
          <a:xfrm>
            <a:off x="2144523" y="1871826"/>
            <a:ext cx="2137020" cy="24635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ihover-img" descr="Moses+Joshua">
            <a:hlinkClick r:id="rId6" tgtFrame="&quot;&quot;"/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71832"/>
            <a:ext cx="2173045" cy="2463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Content Placeholder 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5095" y="1871826"/>
            <a:ext cx="2026273" cy="2463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61" r="2667"/>
          <a:stretch/>
        </p:blipFill>
        <p:spPr>
          <a:xfrm>
            <a:off x="8191369" y="1871826"/>
            <a:ext cx="1981530" cy="24635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2899" y="1871826"/>
            <a:ext cx="2019102" cy="24635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176"/>
          <a:stretch/>
        </p:blipFill>
        <p:spPr>
          <a:xfrm>
            <a:off x="-1" y="4335326"/>
            <a:ext cx="2158142" cy="2522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05215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2" y="225911"/>
            <a:ext cx="11923058" cy="6013524"/>
          </a:xfrm>
        </p:spPr>
        <p:txBody>
          <a:bodyPr>
            <a:normAutofit fontScale="90000"/>
          </a:bodyPr>
          <a:lstStyle/>
          <a:p>
            <a:r>
              <a:rPr lang="en-US" sz="49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In July</a:t>
            </a:r>
            <a:r>
              <a:rPr lang="en-US" sz="49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:   </a:t>
            </a:r>
            <a:r>
              <a:rPr lang="en-US" b="1" dirty="0" smtClean="0">
                <a:latin typeface="Arial Black" panose="020B0A04020102020204" pitchFamily="34" charset="0"/>
              </a:rPr>
              <a:t/>
            </a:r>
            <a:br>
              <a:rPr lang="en-US" b="1" dirty="0" smtClean="0">
                <a:latin typeface="Arial Black" panose="020B0A04020102020204" pitchFamily="34" charset="0"/>
              </a:rPr>
            </a:br>
            <a:r>
              <a:rPr lang="en-US" b="1" dirty="0" smtClean="0">
                <a:latin typeface="Arial Black" panose="020B0A04020102020204" pitchFamily="34" charset="0"/>
              </a:rPr>
              <a:t>    </a:t>
            </a:r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Witness </a:t>
            </a:r>
            <a:r>
              <a:rPr lang="en-US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#7:</a:t>
            </a:r>
            <a:r>
              <a:rPr lang="en-US" sz="8000" b="1" dirty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en-US" sz="8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/>
            </a:r>
            <a:br>
              <a:rPr lang="en-US" sz="8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</a:br>
            <a:r>
              <a:rPr lang="en-US" sz="8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David, A </a:t>
            </a:r>
            <a:r>
              <a:rPr lang="en-US" sz="8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Whole-Hearted Witness for God</a:t>
            </a:r>
            <a:r>
              <a:rPr lang="en-US" sz="8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/>
            </a:r>
            <a:br>
              <a:rPr lang="en-US" sz="8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</a:br>
            <a:endParaRPr lang="en-US" sz="8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249733"/>
            <a:ext cx="12192000" cy="1608266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 brave-hearted, pure-hearted, broken-hearted man after God’s own heart. </a:t>
            </a:r>
            <a:endParaRPr lang="en-US" sz="4400" i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3092" y="0"/>
            <a:ext cx="2918908" cy="2323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4598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1369" y="1"/>
            <a:ext cx="10919011" cy="6390041"/>
          </a:xfrm>
        </p:spPr>
        <p:txBody>
          <a:bodyPr>
            <a:noAutofit/>
          </a:bodyPr>
          <a:lstStyle/>
          <a:p>
            <a:r>
              <a:rPr lang="en-US" sz="66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br>
              <a:rPr lang="en-US" sz="66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</a:br>
            <a:r>
              <a:rPr lang="en-US" sz="66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         </a:t>
            </a:r>
            <a:r>
              <a:rPr lang="en-US" sz="72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David</a:t>
            </a:r>
            <a:r>
              <a:rPr lang="en-US" sz="72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:</a:t>
            </a: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 </a:t>
            </a:r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/>
            </a:r>
            <a:b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</a:br>
            <a:r>
              <a:rPr lang="en-US" sz="7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Brave </a:t>
            </a:r>
            <a:r>
              <a:rPr lang="en-US" sz="7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- Hearted to</a:t>
            </a: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Broken - Hearted</a:t>
            </a:r>
            <a:r>
              <a:rPr lang="en-US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600" dirty="0">
                <a:solidFill>
                  <a:schemeClr val="tx1"/>
                </a:solidFill>
                <a:latin typeface="Arial Black" panose="020B0A04020102020204" pitchFamily="34" charset="0"/>
              </a:rPr>
              <a:t/>
            </a:r>
            <a:br>
              <a:rPr lang="en-US" sz="66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endParaRPr lang="en-US" sz="66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3092" y="0"/>
            <a:ext cx="2918908" cy="232365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8700" y="4324350"/>
            <a:ext cx="3543300" cy="25336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176"/>
          <a:stretch/>
        </p:blipFill>
        <p:spPr>
          <a:xfrm>
            <a:off x="-2" y="4335326"/>
            <a:ext cx="3506995" cy="2522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95688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121" y="236668"/>
            <a:ext cx="11811897" cy="65406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II Samuel 18:33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- The 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king was shaken. He went up to the room over the gateway and wept. As he went, he said: “O my son Absalom! My son, my son Absalom! If only I had died instead of you—O Absalom, my son, my son!”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 algn="r">
              <a:buNone/>
            </a:pPr>
            <a:r>
              <a:rPr lang="en-US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Psalm 34: </a:t>
            </a:r>
            <a:r>
              <a:rPr lang="en-US" b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18 </a:t>
            </a:r>
            <a:r>
              <a:rPr 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en-US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- The </a:t>
            </a:r>
            <a:r>
              <a:rPr lang="en-US" b="1" i="1" cap="small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Lord</a:t>
            </a:r>
            <a:r>
              <a:rPr lang="en-US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is close to the brokenhearted</a:t>
            </a:r>
            <a:r>
              <a:rPr lang="en-US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, </a:t>
            </a:r>
            <a:r>
              <a:rPr lang="en-US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 and saves those who are crushed in spirit.</a:t>
            </a:r>
            <a:endParaRPr lang="en-US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Psalm 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51:17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-   My 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sacrifice, O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God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, is a broken spirit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; 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 a broken and contrite heart you, God, will not despise.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 algn="r">
              <a:buNone/>
            </a:pPr>
            <a:r>
              <a:rPr lang="en-US" b="1" u="sng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Psalm </a:t>
            </a:r>
            <a:r>
              <a:rPr lang="en-US" b="1" u="sn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147:3</a:t>
            </a:r>
            <a:r>
              <a:rPr lang="en-US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 -   </a:t>
            </a:r>
            <a:r>
              <a:rPr lang="en-US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He </a:t>
            </a:r>
            <a:r>
              <a:rPr lang="en-US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heals the brokenhearted and binds up their wounds.</a:t>
            </a:r>
            <a:endParaRPr lang="en-US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Isaiah 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57:15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  -  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For 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this is what the high and exalted One says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—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 he who lives forever, whose name is holy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: “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I live in a high and holy place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, but 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also with the one who is contrite and lowly in spirit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,  to 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revive the spirit of the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lowly  and 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to revive the heart of the contrite.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 algn="r">
              <a:buNone/>
            </a:pPr>
            <a:r>
              <a:rPr lang="en-US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Psalm </a:t>
            </a:r>
            <a:r>
              <a:rPr lang="en-US" b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61:1-3a</a:t>
            </a:r>
            <a:r>
              <a:rPr 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 </a:t>
            </a:r>
            <a:r>
              <a:rPr lang="en-US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-  The </a:t>
            </a:r>
            <a:r>
              <a:rPr lang="en-US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Spirit of the Sovereign </a:t>
            </a:r>
            <a:r>
              <a:rPr lang="en-US" b="1" i="1" cap="small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Lord</a:t>
            </a:r>
            <a:r>
              <a:rPr lang="en-US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is on me</a:t>
            </a:r>
            <a:r>
              <a:rPr lang="en-US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, because </a:t>
            </a:r>
            <a:r>
              <a:rPr lang="en-US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the </a:t>
            </a:r>
            <a:r>
              <a:rPr lang="en-US" b="1" i="1" cap="small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Lord</a:t>
            </a:r>
            <a:r>
              <a:rPr lang="en-US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has anointed </a:t>
            </a:r>
            <a:r>
              <a:rPr lang="en-US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me to </a:t>
            </a:r>
            <a:r>
              <a:rPr lang="en-US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proclaim good news to the poor</a:t>
            </a:r>
            <a:r>
              <a:rPr lang="en-US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. He </a:t>
            </a:r>
            <a:r>
              <a:rPr lang="en-US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has sent me to bind up the brokenhearted</a:t>
            </a:r>
            <a:r>
              <a:rPr lang="en-US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, to </a:t>
            </a:r>
            <a:r>
              <a:rPr lang="en-US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proclaim freedom for the </a:t>
            </a:r>
            <a:r>
              <a:rPr lang="en-US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captives and </a:t>
            </a:r>
            <a:r>
              <a:rPr lang="en-US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release from darkness for the prisoners</a:t>
            </a:r>
            <a:r>
              <a:rPr lang="en-US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, </a:t>
            </a:r>
            <a:r>
              <a:rPr lang="en-US" b="1" i="1" baseline="30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2</a:t>
            </a:r>
            <a:r>
              <a:rPr lang="en-US" b="1" i="1" baseline="30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 </a:t>
            </a:r>
            <a:r>
              <a:rPr lang="en-US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to proclaim the year of the </a:t>
            </a:r>
            <a:r>
              <a:rPr lang="en-US" b="1" i="1" cap="small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Lord</a:t>
            </a:r>
            <a:r>
              <a:rPr lang="en-US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’s </a:t>
            </a:r>
            <a:r>
              <a:rPr lang="en-US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favor and </a:t>
            </a:r>
            <a:r>
              <a:rPr lang="en-US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the day of vengeance of our God, </a:t>
            </a:r>
            <a:r>
              <a:rPr lang="en-US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to </a:t>
            </a:r>
            <a:r>
              <a:rPr lang="en-US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comfort all who mourn</a:t>
            </a:r>
            <a:r>
              <a:rPr lang="en-US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, </a:t>
            </a:r>
            <a:r>
              <a:rPr lang="en-US" b="1" i="1" baseline="30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3</a:t>
            </a:r>
            <a:r>
              <a:rPr lang="en-US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 and provide for those who grieve in Zion</a:t>
            </a:r>
            <a:r>
              <a:rPr lang="en-US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— to </a:t>
            </a:r>
            <a:r>
              <a:rPr lang="en-US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bestow on them a crown of beauty instead of ashes</a:t>
            </a:r>
            <a:r>
              <a:rPr lang="en-US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, the </a:t>
            </a:r>
            <a:r>
              <a:rPr lang="en-US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oil of joy instead of mourning</a:t>
            </a:r>
            <a:r>
              <a:rPr lang="en-US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, and </a:t>
            </a:r>
            <a:r>
              <a:rPr lang="en-US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 garment </a:t>
            </a:r>
            <a:r>
              <a:rPr lang="en-US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of praise</a:t>
            </a:r>
            <a:r>
              <a:rPr lang="en-US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 instead of a spirit of despair.</a:t>
            </a:r>
            <a:endParaRPr lang="en-US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b="1" u="sng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II Corinthians </a:t>
            </a:r>
            <a:r>
              <a:rPr lang="en-US" b="1" u="sn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7:10 </a:t>
            </a:r>
            <a:r>
              <a:rPr lang="en-US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en-US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- Godly </a:t>
            </a:r>
            <a:r>
              <a:rPr lang="en-US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sorrow brings repentance that leads to salvation and leaves no regret, but worldly sorrow brings death. </a:t>
            </a:r>
            <a:endParaRPr lang="en-US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0359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455" y="236668"/>
            <a:ext cx="11553713" cy="6465346"/>
          </a:xfrm>
        </p:spPr>
        <p:txBody>
          <a:bodyPr>
            <a:noAutofit/>
          </a:bodyPr>
          <a:lstStyle/>
          <a:p>
            <a:r>
              <a:rPr lang="en-US" sz="6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               1</a:t>
            </a:r>
            <a:r>
              <a:rPr lang="en-US" sz="6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. </a:t>
            </a:r>
            <a:r>
              <a:rPr lang="en-US" sz="6600" b="1" dirty="0" smtClean="0">
                <a:latin typeface="Arial Black" panose="020B0A04020102020204" pitchFamily="34" charset="0"/>
              </a:rPr>
              <a:t/>
            </a:r>
            <a:br>
              <a:rPr lang="en-US" sz="6600" b="1" dirty="0" smtClean="0">
                <a:latin typeface="Arial Black" panose="020B0A04020102020204" pitchFamily="34" charset="0"/>
              </a:rPr>
            </a:b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David’s </a:t>
            </a: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sins caused </a:t>
            </a: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/>
            </a:r>
            <a:b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</a:b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him </a:t>
            </a:r>
            <a:r>
              <a:rPr lang="en-US" sz="66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grief</a:t>
            </a: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, </a:t>
            </a:r>
            <a:r>
              <a:rPr lang="en-US" sz="66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sorrow</a:t>
            </a: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, </a:t>
            </a: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to </a:t>
            </a:r>
            <a:b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</a:b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be </a:t>
            </a:r>
            <a:r>
              <a:rPr lang="en-US" sz="66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crushed</a:t>
            </a: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in spirit, </a:t>
            </a:r>
            <a:r>
              <a:rPr lang="en-US" sz="66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brokenhearted</a:t>
            </a: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, </a:t>
            </a: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and </a:t>
            </a:r>
            <a:r>
              <a:rPr lang="en-US" sz="66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contrite</a:t>
            </a: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in heart. </a:t>
            </a:r>
            <a:r>
              <a:rPr lang="en-US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/>
            </a:r>
            <a:br>
              <a:rPr lang="en-US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</a:b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1597" y="0"/>
            <a:ext cx="2670403" cy="2269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132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941" y="333487"/>
            <a:ext cx="11499925" cy="669125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u="sng" dirty="0">
                <a:latin typeface="Arial Black" panose="020B0A04020102020204" pitchFamily="34" charset="0"/>
              </a:rPr>
              <a:t>II Samuel </a:t>
            </a:r>
            <a:r>
              <a:rPr lang="en-US" sz="2400" b="1" u="sng" dirty="0" smtClean="0">
                <a:latin typeface="Arial Black" panose="020B0A04020102020204" pitchFamily="34" charset="0"/>
              </a:rPr>
              <a:t>18:33 </a:t>
            </a:r>
            <a:r>
              <a:rPr lang="en-US" sz="2400" b="1" i="1" dirty="0" smtClean="0">
                <a:latin typeface="Arial Black" panose="020B0A04020102020204" pitchFamily="34" charset="0"/>
              </a:rPr>
              <a:t>– </a:t>
            </a:r>
            <a:r>
              <a:rPr lang="en-US" sz="2400" i="1" dirty="0">
                <a:latin typeface="Arial Black" panose="020B0A04020102020204" pitchFamily="34" charset="0"/>
              </a:rPr>
              <a:t>The king was shaken. He went up to the room over the gateway and wept. As he went, he said: “O my son Absalom! My son, my son Absalom! If only I had died instead of you—O Absalom, my son, my son!”</a:t>
            </a:r>
            <a:r>
              <a:rPr lang="en-US" sz="2400" i="1" baseline="30000" dirty="0">
                <a:latin typeface="Arial Black" panose="020B0A04020102020204" pitchFamily="34" charset="0"/>
              </a:rPr>
              <a:t>[</a:t>
            </a:r>
            <a:endParaRPr lang="en-US" sz="2400" b="1" i="1" dirty="0" smtClean="0">
              <a:latin typeface="Arial Black" panose="020B0A04020102020204" pitchFamily="34" charset="0"/>
            </a:endParaRPr>
          </a:p>
          <a:p>
            <a:pPr marL="0" indent="0" algn="r">
              <a:buNone/>
            </a:pPr>
            <a:r>
              <a:rPr lang="en-US" sz="2400" b="1" u="sng" dirty="0" smtClean="0">
                <a:solidFill>
                  <a:srgbClr val="FFC000"/>
                </a:solidFill>
                <a:latin typeface="Arial Black" panose="020B0A04020102020204" pitchFamily="34" charset="0"/>
              </a:rPr>
              <a:t>II </a:t>
            </a:r>
            <a:r>
              <a:rPr lang="en-US" sz="2400" b="1" u="sng" dirty="0">
                <a:solidFill>
                  <a:srgbClr val="FFC000"/>
                </a:solidFill>
                <a:latin typeface="Arial Black" panose="020B0A04020102020204" pitchFamily="34" charset="0"/>
              </a:rPr>
              <a:t>Samuel </a:t>
            </a:r>
            <a:r>
              <a:rPr lang="en-US" sz="2400" b="1" u="sng" dirty="0" smtClean="0">
                <a:solidFill>
                  <a:srgbClr val="FFC000"/>
                </a:solidFill>
                <a:latin typeface="Arial Black" panose="020B0A04020102020204" pitchFamily="34" charset="0"/>
              </a:rPr>
              <a:t>12:10-11a </a:t>
            </a:r>
            <a:r>
              <a:rPr lang="en-US" sz="2400" b="1" i="1" dirty="0" smtClean="0">
                <a:solidFill>
                  <a:srgbClr val="FFC000"/>
                </a:solidFill>
                <a:latin typeface="Arial Black" panose="020B0A04020102020204" pitchFamily="34" charset="0"/>
              </a:rPr>
              <a:t>– </a:t>
            </a:r>
            <a:r>
              <a:rPr lang="en-US" sz="2400" i="1" baseline="30000" dirty="0">
                <a:solidFill>
                  <a:srgbClr val="FFC000"/>
                </a:solidFill>
                <a:latin typeface="Arial Black" panose="020B0A04020102020204" pitchFamily="34" charset="0"/>
              </a:rPr>
              <a:t> </a:t>
            </a:r>
            <a:r>
              <a:rPr lang="en-US" sz="2400" i="1" dirty="0">
                <a:solidFill>
                  <a:srgbClr val="FFC000"/>
                </a:solidFill>
                <a:latin typeface="Arial Black" panose="020B0A04020102020204" pitchFamily="34" charset="0"/>
              </a:rPr>
              <a:t>Now, therefore, the sword will never depart from your house, because you despised me and took the wife of Uriah the Hittite to be your own</a:t>
            </a:r>
            <a:r>
              <a:rPr lang="en-US" sz="2400" i="1" dirty="0" smtClean="0">
                <a:solidFill>
                  <a:srgbClr val="FFC000"/>
                </a:solidFill>
                <a:latin typeface="Arial Black" panose="020B0A04020102020204" pitchFamily="34" charset="0"/>
              </a:rPr>
              <a:t>.’ </a:t>
            </a:r>
            <a:r>
              <a:rPr lang="en-US" sz="2400" i="1" baseline="30000" dirty="0" smtClean="0">
                <a:solidFill>
                  <a:srgbClr val="FFC000"/>
                </a:solidFill>
                <a:latin typeface="Arial Black" panose="020B0A04020102020204" pitchFamily="34" charset="0"/>
              </a:rPr>
              <a:t>11</a:t>
            </a:r>
            <a:r>
              <a:rPr lang="en-US" sz="2400" i="1" baseline="30000" dirty="0">
                <a:solidFill>
                  <a:srgbClr val="FFC000"/>
                </a:solidFill>
                <a:latin typeface="Arial Black" panose="020B0A04020102020204" pitchFamily="34" charset="0"/>
              </a:rPr>
              <a:t> </a:t>
            </a:r>
            <a:r>
              <a:rPr lang="en-US" sz="2400" i="1" dirty="0">
                <a:solidFill>
                  <a:srgbClr val="FFC000"/>
                </a:solidFill>
                <a:latin typeface="Arial Black" panose="020B0A04020102020204" pitchFamily="34" charset="0"/>
              </a:rPr>
              <a:t>“This is what the </a:t>
            </a:r>
            <a:r>
              <a:rPr lang="en-US" sz="2400" i="1" cap="small" dirty="0">
                <a:solidFill>
                  <a:srgbClr val="FFC000"/>
                </a:solidFill>
                <a:latin typeface="Arial Black" panose="020B0A04020102020204" pitchFamily="34" charset="0"/>
              </a:rPr>
              <a:t>Lord</a:t>
            </a:r>
            <a:r>
              <a:rPr lang="en-US" sz="2400" i="1" dirty="0">
                <a:solidFill>
                  <a:srgbClr val="FFC000"/>
                </a:solidFill>
                <a:latin typeface="Arial Black" panose="020B0A04020102020204" pitchFamily="34" charset="0"/>
              </a:rPr>
              <a:t> says: ‘Out of your own household I am going to bring calamity on you.</a:t>
            </a:r>
          </a:p>
          <a:p>
            <a:pPr marL="0" indent="0">
              <a:buNone/>
            </a:pPr>
            <a:r>
              <a:rPr lang="en-US" sz="2400" b="1" u="sng" dirty="0" smtClean="0">
                <a:latin typeface="Arial Black" panose="020B0A04020102020204" pitchFamily="34" charset="0"/>
              </a:rPr>
              <a:t>II Samuel 12: 13,14 </a:t>
            </a:r>
            <a:r>
              <a:rPr lang="en-US" sz="2400" b="1" i="1" dirty="0" smtClean="0">
                <a:latin typeface="Arial Black" panose="020B0A04020102020204" pitchFamily="34" charset="0"/>
              </a:rPr>
              <a:t>– </a:t>
            </a:r>
            <a:r>
              <a:rPr lang="en-US" sz="2400" i="1" dirty="0">
                <a:latin typeface="Arial Black" panose="020B0A04020102020204" pitchFamily="34" charset="0"/>
              </a:rPr>
              <a:t>Then David said to Nathan, “I have sinned against the </a:t>
            </a:r>
            <a:r>
              <a:rPr lang="en-US" sz="2400" i="1" cap="small" dirty="0">
                <a:latin typeface="Arial Black" panose="020B0A04020102020204" pitchFamily="34" charset="0"/>
              </a:rPr>
              <a:t>Lord</a:t>
            </a:r>
            <a:r>
              <a:rPr lang="en-US" sz="2400" i="1" dirty="0" smtClean="0">
                <a:latin typeface="Arial Black" panose="020B0A04020102020204" pitchFamily="34" charset="0"/>
              </a:rPr>
              <a:t>.” Nathan </a:t>
            </a:r>
            <a:r>
              <a:rPr lang="en-US" sz="2400" i="1" dirty="0">
                <a:latin typeface="Arial Black" panose="020B0A04020102020204" pitchFamily="34" charset="0"/>
              </a:rPr>
              <a:t>replied, “The </a:t>
            </a:r>
            <a:r>
              <a:rPr lang="en-US" sz="2400" i="1" cap="small" dirty="0">
                <a:latin typeface="Arial Black" panose="020B0A04020102020204" pitchFamily="34" charset="0"/>
              </a:rPr>
              <a:t>Lord</a:t>
            </a:r>
            <a:r>
              <a:rPr lang="en-US" sz="2400" i="1" dirty="0">
                <a:latin typeface="Arial Black" panose="020B0A04020102020204" pitchFamily="34" charset="0"/>
              </a:rPr>
              <a:t> has taken away your sin. You are not going to die. </a:t>
            </a:r>
            <a:r>
              <a:rPr lang="en-US" sz="2400" i="1" baseline="30000" dirty="0">
                <a:latin typeface="Arial Black" panose="020B0A04020102020204" pitchFamily="34" charset="0"/>
              </a:rPr>
              <a:t>14 </a:t>
            </a:r>
            <a:r>
              <a:rPr lang="en-US" sz="2400" i="1" dirty="0">
                <a:latin typeface="Arial Black" panose="020B0A04020102020204" pitchFamily="34" charset="0"/>
              </a:rPr>
              <a:t>But because by doing this you have shown utter contempt </a:t>
            </a:r>
            <a:r>
              <a:rPr lang="en-US" sz="2400" i="1" dirty="0" smtClean="0">
                <a:latin typeface="Arial Black" panose="020B0A04020102020204" pitchFamily="34" charset="0"/>
              </a:rPr>
              <a:t>for </a:t>
            </a:r>
            <a:r>
              <a:rPr lang="en-US" sz="2400" i="1" dirty="0">
                <a:latin typeface="Arial Black" panose="020B0A04020102020204" pitchFamily="34" charset="0"/>
              </a:rPr>
              <a:t>the </a:t>
            </a:r>
            <a:r>
              <a:rPr lang="en-US" sz="2400" i="1" cap="small" dirty="0">
                <a:latin typeface="Arial Black" panose="020B0A04020102020204" pitchFamily="34" charset="0"/>
              </a:rPr>
              <a:t>Lord</a:t>
            </a:r>
            <a:r>
              <a:rPr lang="en-US" sz="2400" i="1" dirty="0">
                <a:latin typeface="Arial Black" panose="020B0A04020102020204" pitchFamily="34" charset="0"/>
              </a:rPr>
              <a:t>, the son born to you will die.”</a:t>
            </a:r>
          </a:p>
          <a:p>
            <a:pPr marL="0" indent="0" algn="r">
              <a:buNone/>
            </a:pPr>
            <a:r>
              <a:rPr lang="en-US" sz="2400" b="1" u="sng" dirty="0" smtClean="0">
                <a:solidFill>
                  <a:schemeClr val="accent1"/>
                </a:solidFill>
                <a:latin typeface="Arial Black" panose="020B0A04020102020204" pitchFamily="34" charset="0"/>
              </a:rPr>
              <a:t>Exodus </a:t>
            </a:r>
            <a:r>
              <a:rPr lang="en-US" sz="2400" b="1" u="sng" dirty="0">
                <a:solidFill>
                  <a:schemeClr val="accent1"/>
                </a:solidFill>
                <a:latin typeface="Arial Black" panose="020B0A04020102020204" pitchFamily="34" charset="0"/>
              </a:rPr>
              <a:t>20: </a:t>
            </a:r>
            <a:r>
              <a:rPr lang="en-US" sz="2400" b="1" u="sng" dirty="0" smtClean="0">
                <a:solidFill>
                  <a:schemeClr val="accent1"/>
                </a:solidFill>
                <a:latin typeface="Arial Black" panose="020B0A04020102020204" pitchFamily="34" charset="0"/>
              </a:rPr>
              <a:t>5 </a:t>
            </a:r>
            <a:r>
              <a:rPr lang="en-US" sz="2400" b="1" i="1" dirty="0" smtClean="0">
                <a:solidFill>
                  <a:schemeClr val="accent1"/>
                </a:solidFill>
                <a:latin typeface="Arial Black" panose="020B0A04020102020204" pitchFamily="34" charset="0"/>
              </a:rPr>
              <a:t>– </a:t>
            </a:r>
            <a:r>
              <a:rPr lang="en-US" sz="2400" i="1" dirty="0">
                <a:solidFill>
                  <a:schemeClr val="accent1"/>
                </a:solidFill>
                <a:latin typeface="Arial Black" panose="020B0A04020102020204" pitchFamily="34" charset="0"/>
              </a:rPr>
              <a:t>You shall not bow down to them or worship them; for I, the </a:t>
            </a:r>
            <a:r>
              <a:rPr lang="en-US" sz="2400" i="1" cap="small" dirty="0">
                <a:solidFill>
                  <a:schemeClr val="accent1"/>
                </a:solidFill>
                <a:latin typeface="Arial Black" panose="020B0A04020102020204" pitchFamily="34" charset="0"/>
              </a:rPr>
              <a:t>Lord</a:t>
            </a:r>
            <a:r>
              <a:rPr lang="en-US" sz="2400" i="1" dirty="0">
                <a:solidFill>
                  <a:schemeClr val="accent1"/>
                </a:solidFill>
                <a:latin typeface="Arial Black" panose="020B0A04020102020204" pitchFamily="34" charset="0"/>
              </a:rPr>
              <a:t> your God, am a jealous God, punishing the children for the sin of the parents to the third and fourth generation of those who hate me, </a:t>
            </a:r>
            <a:r>
              <a:rPr lang="en-US" sz="2400" i="1" baseline="30000" dirty="0">
                <a:solidFill>
                  <a:schemeClr val="accent1"/>
                </a:solidFill>
                <a:latin typeface="Arial Black" panose="020B0A04020102020204" pitchFamily="34" charset="0"/>
              </a:rPr>
              <a:t>6 </a:t>
            </a:r>
            <a:r>
              <a:rPr lang="en-US" sz="2400" i="1" dirty="0">
                <a:solidFill>
                  <a:schemeClr val="accent1"/>
                </a:solidFill>
                <a:latin typeface="Arial Black" panose="020B0A04020102020204" pitchFamily="34" charset="0"/>
              </a:rPr>
              <a:t>but showing love to a thousand generations of those who love me and keep my commandments.</a:t>
            </a:r>
            <a:endParaRPr lang="en-US" sz="2400" b="1" i="1" dirty="0" smtClean="0">
              <a:solidFill>
                <a:schemeClr val="accent1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b="1" i="1" dirty="0" smtClean="0">
                <a:solidFill>
                  <a:schemeClr val="accent1"/>
                </a:solidFill>
              </a:rPr>
              <a:t>    </a:t>
            </a:r>
            <a:endParaRPr lang="en-US" dirty="0">
              <a:solidFill>
                <a:schemeClr val="accent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884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1" y="548640"/>
            <a:ext cx="11456893" cy="6309360"/>
          </a:xfrm>
        </p:spPr>
        <p:txBody>
          <a:bodyPr>
            <a:normAutofit/>
          </a:bodyPr>
          <a:lstStyle/>
          <a:p>
            <a:r>
              <a:rPr lang="en-US" sz="8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Sin can be </a:t>
            </a:r>
            <a:r>
              <a:rPr lang="en-US" sz="8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/>
            </a:r>
            <a:br>
              <a:rPr lang="en-US" sz="8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</a:br>
            <a:r>
              <a:rPr lang="en-US" sz="8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forgiven</a:t>
            </a:r>
            <a:r>
              <a:rPr lang="en-US" sz="8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, but can </a:t>
            </a:r>
            <a:r>
              <a:rPr lang="en-US" sz="8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/>
            </a:r>
            <a:br>
              <a:rPr lang="en-US" sz="8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</a:br>
            <a:r>
              <a:rPr lang="en-US" sz="8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also have </a:t>
            </a:r>
            <a:r>
              <a:rPr lang="en-US" sz="8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backlash </a:t>
            </a:r>
            <a:r>
              <a:rPr lang="en-US" sz="8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/>
            </a:r>
            <a:br>
              <a:rPr lang="en-US" sz="8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</a:br>
            <a:r>
              <a:rPr lang="en-US" sz="8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and </a:t>
            </a:r>
            <a:r>
              <a:rPr lang="en-US" sz="8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repercussions</a:t>
            </a:r>
            <a:r>
              <a:rPr lang="en-US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en-US" sz="8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causing </a:t>
            </a:r>
            <a:r>
              <a:rPr lang="en-US" sz="8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pain</a:t>
            </a:r>
            <a:r>
              <a:rPr lang="en-US" sz="8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. </a:t>
            </a:r>
            <a:endParaRPr lang="en-US" sz="8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09880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154</TotalTime>
  <Words>383</Words>
  <Application>Microsoft Office PowerPoint</Application>
  <PresentationFormat>Widescreen</PresentationFormat>
  <Paragraphs>54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Algerian</vt:lpstr>
      <vt:lpstr>Arial</vt:lpstr>
      <vt:lpstr>Arial Black</vt:lpstr>
      <vt:lpstr>Trebuchet MS</vt:lpstr>
      <vt:lpstr>Wingdings 3</vt:lpstr>
      <vt:lpstr>Facet</vt:lpstr>
      <vt:lpstr>    </vt:lpstr>
      <vt:lpstr>PowerPoint Presentation</vt:lpstr>
      <vt:lpstr>Who is your Bible Hero?   </vt:lpstr>
      <vt:lpstr>In July:        Witness #7:  David, A Whole-Hearted Witness for God </vt:lpstr>
      <vt:lpstr>            David:   Brave - Hearted to Broken - Hearted  </vt:lpstr>
      <vt:lpstr>PowerPoint Presentation</vt:lpstr>
      <vt:lpstr>                1.  David’s sins caused  him grief, sorrow, to  be crushed in spirit, brokenhearted, and contrite in heart.  </vt:lpstr>
      <vt:lpstr>PowerPoint Presentation</vt:lpstr>
      <vt:lpstr>Sin can be  forgiven, but can  also have backlash  and repercussions causing pain. </vt:lpstr>
      <vt:lpstr>             2.  God still loves and will forgive, saves (redeems), doesn’t despise, and is close.   </vt:lpstr>
      <vt:lpstr>PowerPoint Presentation</vt:lpstr>
      <vt:lpstr>God doesn’t shoot the wounded, but binds up their wounds, and doesn’t turn away.  </vt:lpstr>
      <vt:lpstr>                3.  God’s provisions are  healing, freedom, release from darkness, revival, love, comfort, oil of joy, garment  of praise, crown of beauty,  hope, and restoration.  </vt:lpstr>
      <vt:lpstr>PowerPoint Presentation</vt:lpstr>
      <vt:lpstr>When we truly repent of our sins, God will forgive, heal, revive, and restore us! </vt:lpstr>
      <vt:lpstr>        4. Sinning? Stop! Not sinning? Don’t start.      </vt:lpstr>
      <vt:lpstr>PowerPoint Presentation</vt:lpstr>
      <vt:lpstr>Turn and Stay close to God, Let love prevail, and guard your heart.    </vt:lpstr>
    </vt:vector>
  </TitlesOfParts>
  <Company>Cross Roads United Methodist Church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</dc:title>
  <dc:creator>Cross Roads UMC Anderson</dc:creator>
  <cp:lastModifiedBy>Aaron Blackford</cp:lastModifiedBy>
  <cp:revision>16</cp:revision>
  <dcterms:created xsi:type="dcterms:W3CDTF">2015-07-23T16:40:28Z</dcterms:created>
  <dcterms:modified xsi:type="dcterms:W3CDTF">2015-07-26T11:10:18Z</dcterms:modified>
</cp:coreProperties>
</file>