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1" r:id="rId4"/>
    <p:sldId id="263" r:id="rId5"/>
    <p:sldId id="264" r:id="rId6"/>
    <p:sldId id="278"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42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4" d="100"/>
          <a:sy n="84"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7/12/2015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7/12/2015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7/12/2015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7/12/2015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7/12/2015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7/12/2015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7/12/2015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7/12/2015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7/12/2015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7/12/2015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7/12/2015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7/12/2015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7/12/2015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7/12/2015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7/12/2015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7/12/2015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7/12/2015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7/12/2015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image&amp;va=the+bible+the+world&amp;fr=yfp-t-252&amp;tab=organic&amp;ri=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hyperlink" Target="https://images.search.yahoo.com/images/view;_ylt=AwrB8o40NqRUonEAuRmJzbkF;_ylu=X3oDMTIzcm0yNml2BHNlYwNzcgRzbGsDaW1nBG9pZAMyZjRhYTBkOTVlNzkwYzRmZWMyMWQ1ODMzNzIwNWY5YQRncG9zAzk5BGl0A2Jpbmc-?.origin=&amp;back=https://images.search.yahoo.com/search/images?p=obedient+faith+god&amp;_adv_prop=image&amp;va=obedient+faith+god&amp;fr=yfp-t-252&amp;spos=12&amp;nost=1&amp;tab=organic&amp;ri=99&amp;w=1920&amp;h=1080&amp;imgurl=bradwhitt.com/wp-content/uploads/2013/09/photo.jpg&amp;rurl=http://bradwhitt.com/category/sunday-review/&amp;size=1415.2KB&amp;name=photo+300x168+Sunday+Review:+Abraham+An+%3cb%3eObedient%3c/b%3e+%3cb%3eFaith%3c/b%3e&amp;p=obedient+faith+god&amp;oid=2f4aa0d95e790c4fec21d58337205f9a&amp;fr2=&amp;fr=yfp-t-252&amp;tt=photo+300x168+Sunday+Review:+Abraham+An+%3cb%3eObedient%3c/b%3e+%3cb%3eFaith%3c/b%3e&amp;b=61&amp;ni=21&amp;no=99&amp;ts=&amp;tab=organic&amp;sigr=11cel59g6&amp;sigb=14mj7svql&amp;sigi=11isc1f77&amp;sigt=124iaa0fs&amp;sign=124iaa0fs&amp;.crumb=pBvJVmfTr4o&amp;fr=yfp-t-252" TargetMode="External"/><Relationship Id="rId1" Type="http://schemas.openxmlformats.org/officeDocument/2006/relationships/slideLayout" Target="../slideLayouts/slideLayout2.xml"/><Relationship Id="rId6" Type="http://schemas.openxmlformats.org/officeDocument/2006/relationships/hyperlink" Target="https://images.search.yahoo.com/images/view;_ylt=AwrB8pN4N6RUC0MA.E2JzbkF;_ylu=X3oDMTIzYnJvODNoBHNlYwNzcgRzbGsDaW1nBG9pZAM2OWM3NGZhZGMzZmYzZDYwMmNmODkyYjI4ODNjNTBkMQRncG9zAzMyBGl0A2Jpbmc-?.origin=&amp;back=https://images.search.yahoo.com/search/images?_adv_prop=image&amp;va=joshua&amp;fr=yfp-t-252&amp;tab=organic&amp;ri=32&amp;w=592&amp;h=443&amp;imgurl=christsunofrighteousness.files.wordpress.com/2011/09/mosesjoshua.jpg&amp;rurl=http://christsunofrighteousness.wordpress.com/2011/09/07/was-the-name-of-jesus-declared-by-moses/&amp;size=75.8KB&amp;name=Moses+%3cb%3eJoshua%3c/b%3e&amp;p=joshua&amp;oid=69c74fadc3ff3d602cf892b2883c50d1&amp;fr2=&amp;fr=yfp-t-252&amp;tt=Moses+%3cb%3eJoshua%3c/b%3e&amp;b=0&amp;ni=160&amp;no=32&amp;ts=&amp;tab=organic&amp;sigr=131bh8l97&amp;sigb=136kqio1c&amp;sigi=12426d0mm&amp;sigt=10jgp8a88&amp;sign=10jgp8a88&amp;.crumb=pBvJVmfTr4o&amp;fr=yfp-t-252" TargetMode="External"/><Relationship Id="rId11" Type="http://schemas.openxmlformats.org/officeDocument/2006/relationships/image" Target="../media/image12.jpg"/><Relationship Id="rId5" Type="http://schemas.openxmlformats.org/officeDocument/2006/relationships/image" Target="../media/image7.jpeg"/><Relationship Id="rId10" Type="http://schemas.openxmlformats.org/officeDocument/2006/relationships/image" Target="../media/image11.jpg"/><Relationship Id="rId4" Type="http://schemas.openxmlformats.org/officeDocument/2006/relationships/image" Target="../media/image6.jpeg"/><Relationship Id="rId9" Type="http://schemas.openxmlformats.org/officeDocument/2006/relationships/image" Target="../media/image10.jpg"/></Relationships>
</file>

<file path=ppt/slides/_rels/slide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3" descr="crossroads_um_church001[2].jpg"/>
          <p:cNvPicPr>
            <a:picLocks noChangeAspect="1"/>
          </p:cNvPicPr>
          <p:nvPr/>
        </p:nvPicPr>
        <p:blipFill rotWithShape="1">
          <a:blip r:embed="rId2" cstate="print"/>
          <a:srcRect/>
          <a:stretch/>
        </p:blipFill>
        <p:spPr>
          <a:xfrm>
            <a:off x="6962502" y="1789612"/>
            <a:ext cx="4781006" cy="2860767"/>
          </a:xfrm>
          <a:prstGeom prst="rect">
            <a:avLst/>
          </a:prstGeom>
          <a:ln>
            <a:noFill/>
          </a:ln>
          <a:effectLst>
            <a:softEdge rad="112500"/>
          </a:effectLst>
        </p:spPr>
      </p:pic>
      <p:sp>
        <p:nvSpPr>
          <p:cNvPr id="2" name="Title 1"/>
          <p:cNvSpPr>
            <a:spLocks noGrp="1"/>
          </p:cNvSpPr>
          <p:nvPr>
            <p:ph type="ctrTitle"/>
          </p:nvPr>
        </p:nvSpPr>
        <p:spPr>
          <a:xfrm>
            <a:off x="120127" y="2301742"/>
            <a:ext cx="11971468" cy="4528969"/>
          </a:xfrm>
          <a:ln w="76200">
            <a:noFill/>
          </a:ln>
        </p:spPr>
        <p:txBody>
          <a:bodyPr>
            <a:noAutofit/>
          </a:bodyPr>
          <a:lstStyle/>
          <a:p>
            <a:pPr algn="l"/>
            <a:r>
              <a:rPr lang="en-US"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4800" b="1" dirty="0" smtClean="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4800" b="1" dirty="0" smtClean="0">
                <a:solidFill>
                  <a:srgbClr val="FFC000"/>
                </a:solidFill>
                <a:effectLst>
                  <a:outerShdw blurRad="38100" dist="38100" dir="2700000" algn="tl">
                    <a:srgbClr val="000000">
                      <a:alpha val="43137"/>
                    </a:srgbClr>
                  </a:outerShdw>
                </a:effectLst>
                <a:latin typeface="Arial Black" panose="020B0A04020102020204" pitchFamily="34" charset="0"/>
              </a:rPr>
            </a:br>
            <a:endParaRPr lang="en-US" sz="18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 name="Subtitle 2"/>
          <p:cNvSpPr>
            <a:spLocks noGrp="1"/>
          </p:cNvSpPr>
          <p:nvPr>
            <p:ph type="subTitle" idx="1"/>
          </p:nvPr>
        </p:nvSpPr>
        <p:spPr>
          <a:xfrm>
            <a:off x="6680498" y="1"/>
            <a:ext cx="5195943" cy="4166782"/>
          </a:xfrm>
          <a:ln w="57150">
            <a:noFill/>
          </a:ln>
        </p:spPr>
        <p:txBody>
          <a:bodyPr>
            <a:normAutofit/>
          </a:bodyPr>
          <a:lstStyle/>
          <a:p>
            <a:pPr algn="ctr"/>
            <a:endParaRPr lang="en-US" sz="7300" b="1" u="sng" dirty="0" smtClean="0">
              <a:solidFill>
                <a:srgbClr val="FFC000"/>
              </a:solidFill>
              <a:latin typeface="Arial Black" panose="020B0A04020102020204" pitchFamily="34" charset="0"/>
            </a:endParaRPr>
          </a:p>
          <a:p>
            <a:endParaRPr lang="en-US" sz="5200" dirty="0">
              <a:latin typeface="Algerian" panose="04020705040A02060702" pitchFamily="82" charset="0"/>
            </a:endParaRPr>
          </a:p>
        </p:txBody>
      </p:sp>
      <p:pic>
        <p:nvPicPr>
          <p:cNvPr id="7" name="ihover-img" descr="the skyland s community hosted the men s and women s walk thought s ...">
            <a:hlinkClick r:id="rId3" tgtFrame="&quot;&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175965" y="548641"/>
            <a:ext cx="6144153" cy="5852160"/>
          </a:xfrm>
          <a:prstGeom prst="ellipse">
            <a:avLst/>
          </a:prstGeom>
          <a:ln w="5715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6453051" y="169822"/>
            <a:ext cx="5577839" cy="6555641"/>
          </a:xfrm>
          <a:prstGeom prst="rect">
            <a:avLst/>
          </a:prstGeom>
          <a:ln w="57150">
            <a:solidFill>
              <a:srgbClr val="C00000"/>
            </a:solidFill>
          </a:ln>
        </p:spPr>
        <p:txBody>
          <a:bodyPr wrap="square">
            <a:spAutoFit/>
          </a:bodyPr>
          <a:lstStyle/>
          <a:p>
            <a:pPr algn="ctr"/>
            <a:r>
              <a:rPr lang="en-US" sz="4400" b="1" i="1" dirty="0" smtClean="0">
                <a:effectLst>
                  <a:outerShdw blurRad="38100" dist="38100" dir="2700000" algn="tl">
                    <a:srgbClr val="000000">
                      <a:alpha val="43137"/>
                    </a:srgbClr>
                  </a:outerShdw>
                </a:effectLst>
                <a:latin typeface="Arial Black" panose="020B0A04020102020204" pitchFamily="34" charset="0"/>
              </a:rPr>
              <a:t>Witnessing to the </a:t>
            </a:r>
            <a:br>
              <a:rPr lang="en-US" sz="4400" b="1" i="1" dirty="0" smtClean="0">
                <a:effectLst>
                  <a:outerShdw blurRad="38100" dist="38100" dir="2700000" algn="tl">
                    <a:srgbClr val="000000">
                      <a:alpha val="43137"/>
                    </a:srgbClr>
                  </a:outerShdw>
                </a:effectLst>
                <a:latin typeface="Arial Black" panose="020B0A04020102020204" pitchFamily="34" charset="0"/>
              </a:rPr>
            </a:br>
            <a:r>
              <a:rPr lang="en-US" sz="4400" b="1" i="1" dirty="0" smtClean="0">
                <a:effectLst>
                  <a:outerShdw blurRad="38100" dist="38100" dir="2700000" algn="tl">
                    <a:srgbClr val="000000">
                      <a:alpha val="43137"/>
                    </a:srgbClr>
                  </a:outerShdw>
                </a:effectLst>
                <a:latin typeface="Arial Black" panose="020B0A04020102020204" pitchFamily="34" charset="0"/>
              </a:rPr>
              <a:t>Wonders of God –</a:t>
            </a:r>
          </a:p>
          <a:p>
            <a:pPr algn="ctr"/>
            <a:endParaRPr lang="en-US" sz="2400" b="1" i="1" dirty="0" smtClean="0">
              <a:solidFill>
                <a:srgbClr val="002060"/>
              </a:solidFill>
              <a:effectLst>
                <a:outerShdw blurRad="38100" dist="38100" dir="2700000" algn="tl">
                  <a:srgbClr val="000000">
                    <a:alpha val="43137"/>
                  </a:srgbClr>
                </a:outerShdw>
              </a:effectLst>
              <a:latin typeface="Arial Black" panose="020B0A04020102020204" pitchFamily="34" charset="0"/>
            </a:endParaRPr>
          </a:p>
          <a:p>
            <a:pPr algn="ctr"/>
            <a:endParaRPr lang="en-US" sz="4400" b="1" i="1" dirty="0" smtClean="0">
              <a:solidFill>
                <a:srgbClr val="002060"/>
              </a:solidFill>
              <a:effectLst>
                <a:outerShdw blurRad="38100" dist="38100" dir="2700000" algn="tl">
                  <a:srgbClr val="000000">
                    <a:alpha val="43137"/>
                  </a:srgbClr>
                </a:outerShdw>
              </a:effectLst>
              <a:latin typeface="Arial Black" panose="020B0A04020102020204" pitchFamily="34" charset="0"/>
            </a:endParaRPr>
          </a:p>
          <a:p>
            <a:pPr algn="ctr"/>
            <a:endParaRPr lang="en-US" sz="4400" b="1" i="1" dirty="0" smtClean="0">
              <a:solidFill>
                <a:srgbClr val="002060"/>
              </a:solidFill>
              <a:effectLst>
                <a:outerShdw blurRad="38100" dist="38100" dir="2700000" algn="tl">
                  <a:srgbClr val="000000">
                    <a:alpha val="43137"/>
                  </a:srgbClr>
                </a:outerShdw>
              </a:effectLst>
              <a:latin typeface="Arial Black" panose="020B0A04020102020204" pitchFamily="34" charset="0"/>
            </a:endParaRPr>
          </a:p>
          <a:p>
            <a:pPr algn="ctr"/>
            <a:endParaRPr lang="en-US" sz="4400" b="1" i="1" dirty="0" smtClean="0">
              <a:solidFill>
                <a:srgbClr val="002060"/>
              </a:solidFill>
              <a:effectLst>
                <a:outerShdw blurRad="38100" dist="38100" dir="2700000" algn="tl">
                  <a:srgbClr val="000000">
                    <a:alpha val="43137"/>
                  </a:srgbClr>
                </a:outerShdw>
              </a:effectLst>
              <a:latin typeface="Arial Black" panose="020B0A04020102020204" pitchFamily="34" charset="0"/>
            </a:endParaRPr>
          </a:p>
          <a:p>
            <a:pPr algn="ctr"/>
            <a:endParaRPr lang="en-US" sz="4400" b="1" i="1" dirty="0" smtClean="0">
              <a:solidFill>
                <a:srgbClr val="002060"/>
              </a:solidFill>
              <a:effectLst>
                <a:outerShdw blurRad="38100" dist="38100" dir="2700000" algn="tl">
                  <a:srgbClr val="000000">
                    <a:alpha val="43137"/>
                  </a:srgbClr>
                </a:outerShdw>
              </a:effectLst>
              <a:latin typeface="Arial Black" panose="020B0A04020102020204" pitchFamily="34" charset="0"/>
            </a:endParaRPr>
          </a:p>
          <a:p>
            <a:pPr algn="ctr"/>
            <a:r>
              <a:rPr lang="en-US" sz="4400" b="1" i="1" dirty="0" smtClean="0">
                <a:effectLst>
                  <a:outerShdw blurRad="38100" dist="38100" dir="2700000" algn="tl">
                    <a:srgbClr val="000000">
                      <a:alpha val="43137"/>
                    </a:srgbClr>
                  </a:outerShdw>
                </a:effectLst>
                <a:latin typeface="Arial Black" panose="020B0A04020102020204" pitchFamily="34" charset="0"/>
              </a:rPr>
              <a:t>From His Word  </a:t>
            </a:r>
            <a:br>
              <a:rPr lang="en-US" sz="4400" b="1" i="1" dirty="0" smtClean="0">
                <a:effectLst>
                  <a:outerShdw blurRad="38100" dist="38100" dir="2700000" algn="tl">
                    <a:srgbClr val="000000">
                      <a:alpha val="43137"/>
                    </a:srgbClr>
                  </a:outerShdw>
                </a:effectLst>
                <a:latin typeface="Arial Black" panose="020B0A04020102020204" pitchFamily="34" charset="0"/>
              </a:rPr>
            </a:br>
            <a:r>
              <a:rPr lang="en-US" sz="4400" b="1" i="1" dirty="0" smtClean="0">
                <a:effectLst>
                  <a:outerShdw blurRad="38100" dist="38100" dir="2700000" algn="tl">
                    <a:srgbClr val="000000">
                      <a:alpha val="43137"/>
                    </a:srgbClr>
                  </a:outerShdw>
                </a:effectLst>
                <a:latin typeface="Arial Black" panose="020B0A04020102020204" pitchFamily="34" charset="0"/>
              </a:rPr>
              <a:t>to the World </a:t>
            </a:r>
          </a:p>
          <a:p>
            <a:pPr algn="ctr"/>
            <a:r>
              <a:rPr lang="en-US" sz="4400" b="1" i="1" dirty="0" smtClean="0">
                <a:solidFill>
                  <a:srgbClr val="FFC000"/>
                </a:solidFill>
                <a:effectLst>
                  <a:outerShdw blurRad="38100" dist="38100" dir="2700000" algn="tl">
                    <a:srgbClr val="000000">
                      <a:alpha val="43137"/>
                    </a:srgbClr>
                  </a:outerShdw>
                </a:effectLst>
                <a:latin typeface="Arial Black" panose="020B0A04020102020204" pitchFamily="34" charset="0"/>
              </a:rPr>
              <a:t>in 2015 </a:t>
            </a:r>
          </a:p>
        </p:txBody>
      </p:sp>
      <p:sp>
        <p:nvSpPr>
          <p:cNvPr id="8" name="Rectangle 7"/>
          <p:cNvSpPr/>
          <p:nvPr/>
        </p:nvSpPr>
        <p:spPr>
          <a:xfrm>
            <a:off x="527126" y="4572000"/>
            <a:ext cx="5181344" cy="923330"/>
          </a:xfrm>
          <a:prstGeom prst="rect">
            <a:avLst/>
          </a:prstGeom>
        </p:spPr>
        <p:txBody>
          <a:bodyPr wrap="square">
            <a:spAutoFit/>
          </a:bodyPr>
          <a:lstStyle/>
          <a:p>
            <a:pPr algn="ctr"/>
            <a:r>
              <a:rPr lang="en-US" sz="5400" b="1" i="1" dirty="0" smtClean="0">
                <a:solidFill>
                  <a:srgbClr val="C00000"/>
                </a:solidFill>
                <a:effectLst>
                  <a:outerShdw blurRad="38100" dist="38100" dir="2700000" algn="tl">
                    <a:srgbClr val="000000">
                      <a:alpha val="43137"/>
                    </a:srgbClr>
                  </a:outerShdw>
                </a:effectLst>
                <a:latin typeface="Arial Black" panose="020B0A04020102020204" pitchFamily="34" charset="0"/>
              </a:rPr>
              <a:t>Acts 1:8</a:t>
            </a:r>
            <a:endParaRPr lang="en-US" sz="5400" dirty="0"/>
          </a:p>
        </p:txBody>
      </p:sp>
    </p:spTree>
    <p:extLst>
      <p:ext uri="{BB962C8B-B14F-4D97-AF65-F5344CB8AC3E}">
        <p14:creationId xmlns:p14="http://schemas.microsoft.com/office/powerpoint/2010/main" val="103838117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365124"/>
            <a:ext cx="11489167" cy="6358405"/>
          </a:xfrm>
        </p:spPr>
        <p:txBody>
          <a:bodyPr>
            <a:noAutofit/>
          </a:bodyPr>
          <a:lstStyle/>
          <a:p>
            <a:r>
              <a:rPr lang="en-US" sz="8000" b="1" dirty="0">
                <a:latin typeface="Arial Black" panose="020B0A04020102020204" pitchFamily="34" charset="0"/>
              </a:rPr>
              <a:t>Let no one lose </a:t>
            </a:r>
            <a:r>
              <a:rPr lang="en-US" sz="8000" b="1" u="sng" dirty="0">
                <a:solidFill>
                  <a:srgbClr val="FFC000"/>
                </a:solidFill>
                <a:latin typeface="Arial Black" panose="020B0A04020102020204" pitchFamily="34" charset="0"/>
              </a:rPr>
              <a:t>heart</a:t>
            </a:r>
            <a:r>
              <a:rPr lang="en-US" sz="8000" b="1" dirty="0">
                <a:latin typeface="Arial Black" panose="020B0A04020102020204" pitchFamily="34" charset="0"/>
              </a:rPr>
              <a:t> in the troubled times they face today. The </a:t>
            </a:r>
            <a:r>
              <a:rPr lang="en-US" sz="8000" b="1" u="sng" dirty="0">
                <a:solidFill>
                  <a:srgbClr val="FFC000"/>
                </a:solidFill>
                <a:latin typeface="Arial Black" panose="020B0A04020102020204" pitchFamily="34" charset="0"/>
              </a:rPr>
              <a:t>giants</a:t>
            </a:r>
            <a:r>
              <a:rPr lang="en-US" sz="8000" b="1" dirty="0">
                <a:latin typeface="Arial Black" panose="020B0A04020102020204" pitchFamily="34" charset="0"/>
              </a:rPr>
              <a:t> I face are…  </a:t>
            </a:r>
            <a:r>
              <a:rPr lang="en-US" sz="8000" dirty="0">
                <a:latin typeface="Arial Black" panose="020B0A04020102020204" pitchFamily="34" charset="0"/>
              </a:rPr>
              <a:t/>
            </a:r>
            <a:br>
              <a:rPr lang="en-US" sz="8000" dirty="0">
                <a:latin typeface="Arial Black" panose="020B0A04020102020204" pitchFamily="34" charset="0"/>
              </a:rPr>
            </a:br>
            <a:endParaRPr lang="en-US" sz="8000" dirty="0">
              <a:latin typeface="Arial Black" panose="020B0A04020102020204"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671125" y="0"/>
            <a:ext cx="2520875" cy="2216075"/>
          </a:xfrm>
          <a:prstGeom prst="rect">
            <a:avLst/>
          </a:prstGeom>
        </p:spPr>
      </p:pic>
    </p:spTree>
    <p:extLst>
      <p:ext uri="{BB962C8B-B14F-4D97-AF65-F5344CB8AC3E}">
        <p14:creationId xmlns:p14="http://schemas.microsoft.com/office/powerpoint/2010/main" val="286779094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07" y="2000922"/>
            <a:ext cx="11596744" cy="4857077"/>
          </a:xfrm>
        </p:spPr>
        <p:txBody>
          <a:bodyPr>
            <a:noAutofit/>
          </a:bodyPr>
          <a:lstStyle/>
          <a:p>
            <a:pPr algn="ctr"/>
            <a:r>
              <a:rPr lang="en-US" sz="8000" b="1" dirty="0">
                <a:solidFill>
                  <a:srgbClr val="00B050"/>
                </a:solidFill>
                <a:latin typeface="Arial Black" panose="020B0A04020102020204" pitchFamily="34" charset="0"/>
              </a:rPr>
              <a:t>2.</a:t>
            </a:r>
            <a:r>
              <a:rPr lang="en-US" sz="8000" b="1" dirty="0">
                <a:latin typeface="Arial Black" panose="020B0A04020102020204" pitchFamily="34" charset="0"/>
              </a:rPr>
              <a:t>  </a:t>
            </a:r>
            <a:r>
              <a:rPr lang="en-US" sz="8000" b="1" dirty="0" smtClean="0">
                <a:latin typeface="Arial Black" panose="020B0A04020102020204" pitchFamily="34" charset="0"/>
              </a:rPr>
              <a:t/>
            </a:r>
            <a:br>
              <a:rPr lang="en-US" sz="8000" b="1" dirty="0" smtClean="0">
                <a:latin typeface="Arial Black" panose="020B0A04020102020204" pitchFamily="34" charset="0"/>
              </a:rPr>
            </a:br>
            <a:r>
              <a:rPr lang="en-US" sz="8000" b="1" dirty="0" smtClean="0">
                <a:latin typeface="Arial Black" panose="020B0A04020102020204" pitchFamily="34" charset="0"/>
              </a:rPr>
              <a:t>Experience </a:t>
            </a:r>
            <a:r>
              <a:rPr lang="en-US" sz="8000" b="1" dirty="0">
                <a:latin typeface="Arial Black" panose="020B0A04020102020204" pitchFamily="34" charset="0"/>
              </a:rPr>
              <a:t>builds </a:t>
            </a:r>
            <a:r>
              <a:rPr lang="en-US" sz="8000" b="1" u="sng" dirty="0">
                <a:solidFill>
                  <a:srgbClr val="00B050"/>
                </a:solidFill>
                <a:latin typeface="Arial Black" panose="020B0A04020102020204" pitchFamily="34" charset="0"/>
              </a:rPr>
              <a:t>trust</a:t>
            </a:r>
            <a:r>
              <a:rPr lang="en-US" sz="8000" b="1" dirty="0">
                <a:latin typeface="Arial Black" panose="020B0A04020102020204" pitchFamily="34" charset="0"/>
              </a:rPr>
              <a:t>, </a:t>
            </a:r>
            <a:r>
              <a:rPr lang="en-US" sz="8000" b="1" u="sng" dirty="0">
                <a:solidFill>
                  <a:srgbClr val="00B050"/>
                </a:solidFill>
                <a:latin typeface="Arial Black" panose="020B0A04020102020204" pitchFamily="34" charset="0"/>
              </a:rPr>
              <a:t>knowledge</a:t>
            </a:r>
            <a:r>
              <a:rPr lang="en-US" sz="8000" b="1" dirty="0">
                <a:latin typeface="Arial Black" panose="020B0A04020102020204" pitchFamily="34" charset="0"/>
              </a:rPr>
              <a:t>,    </a:t>
            </a:r>
            <a:r>
              <a:rPr lang="en-US" sz="8000" dirty="0">
                <a:latin typeface="Arial Black" panose="020B0A04020102020204" pitchFamily="34" charset="0"/>
              </a:rPr>
              <a:t/>
            </a:r>
            <a:br>
              <a:rPr lang="en-US" sz="8000" dirty="0">
                <a:latin typeface="Arial Black" panose="020B0A04020102020204" pitchFamily="34" charset="0"/>
              </a:rPr>
            </a:br>
            <a:r>
              <a:rPr lang="en-US" sz="8000" b="1" dirty="0">
                <a:latin typeface="Arial Black" panose="020B0A04020102020204" pitchFamily="34" charset="0"/>
              </a:rPr>
              <a:t>     </a:t>
            </a:r>
            <a:r>
              <a:rPr lang="en-US" sz="8000" b="1" u="sng" dirty="0">
                <a:solidFill>
                  <a:srgbClr val="00B050"/>
                </a:solidFill>
                <a:latin typeface="Arial Black" panose="020B0A04020102020204" pitchFamily="34" charset="0"/>
              </a:rPr>
              <a:t>confidence</a:t>
            </a:r>
            <a:r>
              <a:rPr lang="en-US" sz="8000" b="1" dirty="0">
                <a:latin typeface="Arial Black" panose="020B0A04020102020204" pitchFamily="34" charset="0"/>
              </a:rPr>
              <a:t>, and </a:t>
            </a:r>
            <a:r>
              <a:rPr lang="en-US" sz="8000" b="1" u="sng" dirty="0">
                <a:solidFill>
                  <a:srgbClr val="00B050"/>
                </a:solidFill>
                <a:latin typeface="Arial Black" panose="020B0A04020102020204" pitchFamily="34" charset="0"/>
              </a:rPr>
              <a:t>deliverance</a:t>
            </a:r>
            <a:r>
              <a:rPr lang="en-US" sz="8000" b="1" dirty="0">
                <a:latin typeface="Arial Black" panose="020B0A04020102020204" pitchFamily="34" charset="0"/>
              </a:rPr>
              <a:t>. </a:t>
            </a:r>
            <a:r>
              <a:rPr lang="en-US" sz="8000" dirty="0">
                <a:latin typeface="Arial Black" panose="020B0A04020102020204" pitchFamily="34" charset="0"/>
              </a:rPr>
              <a:t/>
            </a:r>
            <a:br>
              <a:rPr lang="en-US" sz="8000" dirty="0">
                <a:latin typeface="Arial Black" panose="020B0A04020102020204" pitchFamily="34" charset="0"/>
              </a:rPr>
            </a:br>
            <a:endParaRPr lang="en-US" sz="8000" dirty="0">
              <a:latin typeface="Arial Black" panose="020B0A04020102020204"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671125" y="0"/>
            <a:ext cx="2520875" cy="2216075"/>
          </a:xfrm>
          <a:prstGeom prst="rect">
            <a:avLst/>
          </a:prstGeom>
        </p:spPr>
      </p:pic>
    </p:spTree>
    <p:extLst>
      <p:ext uri="{BB962C8B-B14F-4D97-AF65-F5344CB8AC3E}">
        <p14:creationId xmlns:p14="http://schemas.microsoft.com/office/powerpoint/2010/main" val="216438481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236668"/>
            <a:ext cx="11779624" cy="6895652"/>
          </a:xfrm>
        </p:spPr>
        <p:txBody>
          <a:bodyPr>
            <a:normAutofit fontScale="77500" lnSpcReduction="20000"/>
          </a:bodyPr>
          <a:lstStyle/>
          <a:p>
            <a:pPr marL="0" indent="0">
              <a:buNone/>
            </a:pPr>
            <a:r>
              <a:rPr lang="en-US" b="1" u="sng" dirty="0">
                <a:latin typeface="Arial Black" panose="020B0A04020102020204" pitchFamily="34" charset="0"/>
              </a:rPr>
              <a:t>I Samuel </a:t>
            </a:r>
            <a:r>
              <a:rPr lang="en-US" b="1" u="sng" dirty="0" smtClean="0">
                <a:latin typeface="Arial Black" panose="020B0A04020102020204" pitchFamily="34" charset="0"/>
              </a:rPr>
              <a:t>17:34-37 </a:t>
            </a:r>
            <a:r>
              <a:rPr lang="en-US" b="1" i="1" dirty="0" smtClean="0">
                <a:latin typeface="Arial Black" panose="020B0A04020102020204" pitchFamily="34" charset="0"/>
              </a:rPr>
              <a:t>– </a:t>
            </a:r>
            <a:r>
              <a:rPr lang="en-US" i="1" baseline="30000" dirty="0">
                <a:latin typeface="Arial Black" panose="020B0A04020102020204" pitchFamily="34" charset="0"/>
              </a:rPr>
              <a:t> </a:t>
            </a:r>
            <a:r>
              <a:rPr lang="en-US" i="1" dirty="0">
                <a:latin typeface="Arial Black" panose="020B0A04020102020204" pitchFamily="34" charset="0"/>
              </a:rPr>
              <a:t>But David said to Saul, “Your servant has been keeping his father’s sheep. When a lion or a bear came and carried off a sheep from the flock, </a:t>
            </a:r>
            <a:r>
              <a:rPr lang="en-US" i="1" baseline="30000" dirty="0">
                <a:latin typeface="Arial Black" panose="020B0A04020102020204" pitchFamily="34" charset="0"/>
              </a:rPr>
              <a:t>35 </a:t>
            </a:r>
            <a:r>
              <a:rPr lang="en-US" i="1" dirty="0">
                <a:latin typeface="Arial Black" panose="020B0A04020102020204" pitchFamily="34" charset="0"/>
              </a:rPr>
              <a:t>I went after it, struck it and rescued the sheep from its mouth. When it turned on me, I seized it by its hair, struck it and killed it. </a:t>
            </a:r>
            <a:r>
              <a:rPr lang="en-US" i="1" baseline="30000" dirty="0">
                <a:latin typeface="Arial Black" panose="020B0A04020102020204" pitchFamily="34" charset="0"/>
              </a:rPr>
              <a:t>36 </a:t>
            </a:r>
            <a:r>
              <a:rPr lang="en-US" i="1" dirty="0">
                <a:latin typeface="Arial Black" panose="020B0A04020102020204" pitchFamily="34" charset="0"/>
              </a:rPr>
              <a:t>Your servant has killed both the lion and the bear; this uncircumcised Philistine will be like one of them, because he has defied the armies of the living God. </a:t>
            </a:r>
            <a:r>
              <a:rPr lang="en-US" i="1" baseline="30000" dirty="0">
                <a:latin typeface="Arial Black" panose="020B0A04020102020204" pitchFamily="34" charset="0"/>
              </a:rPr>
              <a:t>37 </a:t>
            </a:r>
            <a:r>
              <a:rPr lang="en-US" i="1" dirty="0">
                <a:latin typeface="Arial Black" panose="020B0A04020102020204" pitchFamily="34" charset="0"/>
              </a:rPr>
              <a:t>The </a:t>
            </a:r>
            <a:r>
              <a:rPr lang="en-US" i="1" cap="small" dirty="0">
                <a:latin typeface="Arial Black" panose="020B0A04020102020204" pitchFamily="34" charset="0"/>
              </a:rPr>
              <a:t>Lord</a:t>
            </a:r>
            <a:r>
              <a:rPr lang="en-US" i="1" dirty="0">
                <a:latin typeface="Arial Black" panose="020B0A04020102020204" pitchFamily="34" charset="0"/>
              </a:rPr>
              <a:t> who rescued me from the paw of the lion and the paw of the bear will rescue me from the hand of this Philistine</a:t>
            </a:r>
            <a:r>
              <a:rPr lang="en-US" i="1" dirty="0" smtClean="0">
                <a:latin typeface="Arial Black" panose="020B0A04020102020204" pitchFamily="34" charset="0"/>
              </a:rPr>
              <a:t>.” Saul </a:t>
            </a:r>
            <a:r>
              <a:rPr lang="en-US" i="1" dirty="0">
                <a:latin typeface="Arial Black" panose="020B0A04020102020204" pitchFamily="34" charset="0"/>
              </a:rPr>
              <a:t>said to David, “Go, and the </a:t>
            </a:r>
            <a:r>
              <a:rPr lang="en-US" i="1" cap="small" dirty="0">
                <a:latin typeface="Arial Black" panose="020B0A04020102020204" pitchFamily="34" charset="0"/>
              </a:rPr>
              <a:t>Lord</a:t>
            </a:r>
            <a:r>
              <a:rPr lang="en-US" i="1" dirty="0">
                <a:latin typeface="Arial Black" panose="020B0A04020102020204" pitchFamily="34" charset="0"/>
              </a:rPr>
              <a:t> be with you.”</a:t>
            </a:r>
          </a:p>
          <a:p>
            <a:pPr marL="0" indent="0" algn="r">
              <a:buNone/>
            </a:pPr>
            <a:r>
              <a:rPr lang="en-US" b="1" u="sng" dirty="0" smtClean="0">
                <a:solidFill>
                  <a:srgbClr val="00B050"/>
                </a:solidFill>
                <a:latin typeface="Arial Black" panose="020B0A04020102020204" pitchFamily="34" charset="0"/>
              </a:rPr>
              <a:t>Proverbs 22:6 </a:t>
            </a:r>
            <a:r>
              <a:rPr lang="en-US" b="1" i="1" dirty="0" smtClean="0">
                <a:solidFill>
                  <a:srgbClr val="00B050"/>
                </a:solidFill>
                <a:latin typeface="Arial Black" panose="020B0A04020102020204" pitchFamily="34" charset="0"/>
              </a:rPr>
              <a:t>– </a:t>
            </a:r>
            <a:r>
              <a:rPr lang="en-US" i="1" dirty="0">
                <a:solidFill>
                  <a:srgbClr val="00B050"/>
                </a:solidFill>
                <a:latin typeface="Arial Black" panose="020B0A04020102020204" pitchFamily="34" charset="0"/>
              </a:rPr>
              <a:t>Start children off on the way they should go</a:t>
            </a:r>
            <a:r>
              <a:rPr lang="en-US" i="1" dirty="0" smtClean="0">
                <a:solidFill>
                  <a:srgbClr val="00B050"/>
                </a:solidFill>
                <a:latin typeface="Arial Black" panose="020B0A04020102020204" pitchFamily="34" charset="0"/>
              </a:rPr>
              <a:t>, </a:t>
            </a:r>
            <a:r>
              <a:rPr lang="en-US" i="1" dirty="0">
                <a:solidFill>
                  <a:srgbClr val="00B050"/>
                </a:solidFill>
                <a:latin typeface="Arial Black" panose="020B0A04020102020204" pitchFamily="34" charset="0"/>
              </a:rPr>
              <a:t> and even when they are old they will not turn from it.</a:t>
            </a:r>
            <a:endParaRPr lang="en-US" b="1" i="1" dirty="0" smtClean="0">
              <a:solidFill>
                <a:srgbClr val="00B050"/>
              </a:solidFill>
              <a:latin typeface="Arial Black" panose="020B0A04020102020204" pitchFamily="34" charset="0"/>
            </a:endParaRPr>
          </a:p>
          <a:p>
            <a:pPr marL="0" indent="0">
              <a:buNone/>
            </a:pPr>
            <a:r>
              <a:rPr lang="en-US" b="1" u="sng" dirty="0" smtClean="0">
                <a:latin typeface="Arial Black" panose="020B0A04020102020204" pitchFamily="34" charset="0"/>
              </a:rPr>
              <a:t>Luke 2:52 </a:t>
            </a:r>
            <a:r>
              <a:rPr lang="en-US" b="1" i="1" dirty="0" smtClean="0">
                <a:latin typeface="Arial Black" panose="020B0A04020102020204" pitchFamily="34" charset="0"/>
              </a:rPr>
              <a:t>– </a:t>
            </a:r>
            <a:r>
              <a:rPr lang="en-US" i="1" dirty="0">
                <a:latin typeface="Arial Black" panose="020B0A04020102020204" pitchFamily="34" charset="0"/>
              </a:rPr>
              <a:t>And Jesus grew in wisdom and stature, and in favor with God and man.</a:t>
            </a:r>
            <a:endParaRPr lang="en-US" b="1" i="1" dirty="0" smtClean="0">
              <a:latin typeface="Arial Black" panose="020B0A04020102020204" pitchFamily="34" charset="0"/>
            </a:endParaRPr>
          </a:p>
          <a:p>
            <a:pPr marL="0" indent="0" algn="r">
              <a:buNone/>
            </a:pPr>
            <a:r>
              <a:rPr lang="en-US" b="1" u="sng" dirty="0" smtClean="0">
                <a:solidFill>
                  <a:srgbClr val="00B050"/>
                </a:solidFill>
                <a:latin typeface="Arial Black" panose="020B0A04020102020204" pitchFamily="34" charset="0"/>
              </a:rPr>
              <a:t>I </a:t>
            </a:r>
            <a:r>
              <a:rPr lang="en-US" b="1" u="sng" dirty="0">
                <a:solidFill>
                  <a:srgbClr val="00B050"/>
                </a:solidFill>
                <a:latin typeface="Arial Black" panose="020B0A04020102020204" pitchFamily="34" charset="0"/>
              </a:rPr>
              <a:t>Timothy </a:t>
            </a:r>
            <a:r>
              <a:rPr lang="en-US" b="1" u="sng" dirty="0" smtClean="0">
                <a:solidFill>
                  <a:srgbClr val="00B050"/>
                </a:solidFill>
                <a:latin typeface="Arial Black" panose="020B0A04020102020204" pitchFamily="34" charset="0"/>
              </a:rPr>
              <a:t>4:12 </a:t>
            </a:r>
            <a:r>
              <a:rPr lang="en-US" b="1" i="1" dirty="0" smtClean="0">
                <a:solidFill>
                  <a:srgbClr val="00B050"/>
                </a:solidFill>
                <a:latin typeface="Arial Black" panose="020B0A04020102020204" pitchFamily="34" charset="0"/>
              </a:rPr>
              <a:t>– </a:t>
            </a:r>
            <a:r>
              <a:rPr lang="en-US" i="1" baseline="30000" dirty="0">
                <a:solidFill>
                  <a:srgbClr val="00B050"/>
                </a:solidFill>
                <a:latin typeface="Arial Black" panose="020B0A04020102020204" pitchFamily="34" charset="0"/>
              </a:rPr>
              <a:t> </a:t>
            </a:r>
            <a:r>
              <a:rPr lang="en-US" i="1" dirty="0">
                <a:solidFill>
                  <a:srgbClr val="00B050"/>
                </a:solidFill>
                <a:latin typeface="Arial Black" panose="020B0A04020102020204" pitchFamily="34" charset="0"/>
              </a:rPr>
              <a:t>Don’t let anyone look down on you because you are young, but set an example for the believers in speech, in conduct, in love, in faith and in purity.</a:t>
            </a:r>
            <a:endParaRPr lang="en-US" b="1" i="1" dirty="0" smtClean="0">
              <a:solidFill>
                <a:srgbClr val="00B050"/>
              </a:solidFill>
              <a:latin typeface="Arial Black" panose="020B0A04020102020204" pitchFamily="34" charset="0"/>
            </a:endParaRPr>
          </a:p>
          <a:p>
            <a:pPr marL="0" indent="0">
              <a:buNone/>
            </a:pPr>
            <a:r>
              <a:rPr lang="en-US" b="1" u="sng" dirty="0" smtClean="0">
                <a:latin typeface="Arial Black" panose="020B0A04020102020204" pitchFamily="34" charset="0"/>
              </a:rPr>
              <a:t>Hebrews 6: 1-3 </a:t>
            </a:r>
            <a:r>
              <a:rPr lang="en-US" b="1" i="1" dirty="0" smtClean="0">
                <a:latin typeface="Arial Black" panose="020B0A04020102020204" pitchFamily="34" charset="0"/>
              </a:rPr>
              <a:t>– </a:t>
            </a:r>
            <a:r>
              <a:rPr lang="en-US" i="1" dirty="0">
                <a:latin typeface="Arial Black" panose="020B0A04020102020204" pitchFamily="34" charset="0"/>
              </a:rPr>
              <a:t>Therefore let us move beyond the elementary teachings about Christ and be taken forward to maturity, not laying again the foundation of repentance from acts that lead to </a:t>
            </a:r>
            <a:r>
              <a:rPr lang="en-US" i="1" dirty="0" smtClean="0">
                <a:latin typeface="Arial Black" panose="020B0A04020102020204" pitchFamily="34" charset="0"/>
              </a:rPr>
              <a:t>death,</a:t>
            </a:r>
            <a:r>
              <a:rPr lang="en-US" i="1" baseline="30000" dirty="0">
                <a:latin typeface="Arial Black" panose="020B0A04020102020204" pitchFamily="34" charset="0"/>
              </a:rPr>
              <a:t> </a:t>
            </a:r>
            <a:r>
              <a:rPr lang="en-US" i="1" dirty="0" smtClean="0">
                <a:latin typeface="Arial Black" panose="020B0A04020102020204" pitchFamily="34" charset="0"/>
              </a:rPr>
              <a:t>and </a:t>
            </a:r>
            <a:r>
              <a:rPr lang="en-US" i="1" dirty="0">
                <a:latin typeface="Arial Black" panose="020B0A04020102020204" pitchFamily="34" charset="0"/>
              </a:rPr>
              <a:t>of faith in God, </a:t>
            </a:r>
            <a:r>
              <a:rPr lang="en-US" i="1" baseline="30000" dirty="0">
                <a:latin typeface="Arial Black" panose="020B0A04020102020204" pitchFamily="34" charset="0"/>
              </a:rPr>
              <a:t>2 </a:t>
            </a:r>
            <a:r>
              <a:rPr lang="en-US" i="1" dirty="0">
                <a:latin typeface="Arial Black" panose="020B0A04020102020204" pitchFamily="34" charset="0"/>
              </a:rPr>
              <a:t>instruction about cleansing rites</a:t>
            </a:r>
            <a:r>
              <a:rPr lang="en-US" i="1" dirty="0" smtClean="0">
                <a:latin typeface="Arial Black" panose="020B0A04020102020204" pitchFamily="34" charset="0"/>
              </a:rPr>
              <a:t>, </a:t>
            </a:r>
            <a:r>
              <a:rPr lang="en-US" i="1" dirty="0">
                <a:latin typeface="Arial Black" panose="020B0A04020102020204" pitchFamily="34" charset="0"/>
              </a:rPr>
              <a:t>the laying on of hands, the resurrection of the dead, and eternal judgment. </a:t>
            </a:r>
            <a:r>
              <a:rPr lang="en-US" i="1" baseline="30000" dirty="0">
                <a:latin typeface="Arial Black" panose="020B0A04020102020204" pitchFamily="34" charset="0"/>
              </a:rPr>
              <a:t>3 </a:t>
            </a:r>
            <a:r>
              <a:rPr lang="en-US" i="1" dirty="0">
                <a:latin typeface="Arial Black" panose="020B0A04020102020204" pitchFamily="34" charset="0"/>
              </a:rPr>
              <a:t>And God permitting, we will do so.</a:t>
            </a:r>
            <a:endParaRPr lang="en-US" b="1" i="1" dirty="0" smtClean="0">
              <a:latin typeface="Arial Black" panose="020B0A04020102020204" pitchFamily="34" charset="0"/>
            </a:endParaRPr>
          </a:p>
          <a:p>
            <a:pPr marL="0" indent="0" algn="r">
              <a:buNone/>
            </a:pPr>
            <a:r>
              <a:rPr lang="en-US" b="1" u="sng" dirty="0" smtClean="0">
                <a:solidFill>
                  <a:srgbClr val="00B050"/>
                </a:solidFill>
                <a:effectLst>
                  <a:outerShdw blurRad="38100" dist="38100" dir="2700000" algn="tl">
                    <a:srgbClr val="000000">
                      <a:alpha val="43137"/>
                    </a:srgbClr>
                  </a:outerShdw>
                </a:effectLst>
                <a:latin typeface="Arial Black" panose="020B0A04020102020204" pitchFamily="34" charset="0"/>
              </a:rPr>
              <a:t>James 1: 2-4 </a:t>
            </a:r>
            <a:r>
              <a:rPr lang="en-US" b="1" i="1" dirty="0" smtClean="0">
                <a:solidFill>
                  <a:srgbClr val="00B050"/>
                </a:solidFill>
                <a:effectLst>
                  <a:outerShdw blurRad="38100" dist="38100" dir="2700000" algn="tl">
                    <a:srgbClr val="000000">
                      <a:alpha val="43137"/>
                    </a:srgbClr>
                  </a:outerShdw>
                </a:effectLst>
                <a:latin typeface="Arial Black" panose="020B0A04020102020204" pitchFamily="34" charset="0"/>
              </a:rPr>
              <a:t>– </a:t>
            </a:r>
            <a:r>
              <a:rPr lang="en-US" i="1" baseline="30000" dirty="0">
                <a:solidFill>
                  <a:srgbClr val="00B050"/>
                </a:solidFill>
                <a:effectLst>
                  <a:outerShdw blurRad="38100" dist="38100" dir="2700000" algn="tl">
                    <a:srgbClr val="000000">
                      <a:alpha val="43137"/>
                    </a:srgbClr>
                  </a:outerShdw>
                </a:effectLst>
                <a:latin typeface="Arial Black" panose="020B0A04020102020204" pitchFamily="34" charset="0"/>
              </a:rPr>
              <a:t> </a:t>
            </a:r>
            <a:r>
              <a:rPr lang="en-US" i="1" dirty="0">
                <a:solidFill>
                  <a:srgbClr val="00B050"/>
                </a:solidFill>
                <a:effectLst>
                  <a:outerShdw blurRad="38100" dist="38100" dir="2700000" algn="tl">
                    <a:srgbClr val="000000">
                      <a:alpha val="43137"/>
                    </a:srgbClr>
                  </a:outerShdw>
                </a:effectLst>
                <a:latin typeface="Arial Black" panose="020B0A04020102020204" pitchFamily="34" charset="0"/>
              </a:rPr>
              <a:t>Consider it pure joy, my brothers and </a:t>
            </a:r>
            <a:r>
              <a:rPr lang="en-US" i="1" dirty="0" smtClean="0">
                <a:solidFill>
                  <a:srgbClr val="00B050"/>
                </a:solidFill>
                <a:effectLst>
                  <a:outerShdw blurRad="38100" dist="38100" dir="2700000" algn="tl">
                    <a:srgbClr val="000000">
                      <a:alpha val="43137"/>
                    </a:srgbClr>
                  </a:outerShdw>
                </a:effectLst>
                <a:latin typeface="Arial Black" panose="020B0A04020102020204" pitchFamily="34" charset="0"/>
              </a:rPr>
              <a:t>sisters, whenever </a:t>
            </a:r>
            <a:r>
              <a:rPr lang="en-US" i="1" dirty="0">
                <a:solidFill>
                  <a:srgbClr val="00B050"/>
                </a:solidFill>
                <a:effectLst>
                  <a:outerShdw blurRad="38100" dist="38100" dir="2700000" algn="tl">
                    <a:srgbClr val="000000">
                      <a:alpha val="43137"/>
                    </a:srgbClr>
                  </a:outerShdw>
                </a:effectLst>
                <a:latin typeface="Arial Black" panose="020B0A04020102020204" pitchFamily="34" charset="0"/>
              </a:rPr>
              <a:t>you face trials of many kinds, </a:t>
            </a:r>
            <a:r>
              <a:rPr lang="en-US" i="1" baseline="30000" dirty="0">
                <a:solidFill>
                  <a:srgbClr val="00B050"/>
                </a:solidFill>
                <a:effectLst>
                  <a:outerShdw blurRad="38100" dist="38100" dir="2700000" algn="tl">
                    <a:srgbClr val="000000">
                      <a:alpha val="43137"/>
                    </a:srgbClr>
                  </a:outerShdw>
                </a:effectLst>
                <a:latin typeface="Arial Black" panose="020B0A04020102020204" pitchFamily="34" charset="0"/>
              </a:rPr>
              <a:t>3 </a:t>
            </a:r>
            <a:r>
              <a:rPr lang="en-US" i="1" dirty="0">
                <a:solidFill>
                  <a:srgbClr val="00B050"/>
                </a:solidFill>
                <a:effectLst>
                  <a:outerShdw blurRad="38100" dist="38100" dir="2700000" algn="tl">
                    <a:srgbClr val="000000">
                      <a:alpha val="43137"/>
                    </a:srgbClr>
                  </a:outerShdw>
                </a:effectLst>
                <a:latin typeface="Arial Black" panose="020B0A04020102020204" pitchFamily="34" charset="0"/>
              </a:rPr>
              <a:t>because you know that the testing of your faith produces perseverance. </a:t>
            </a:r>
            <a:r>
              <a:rPr lang="en-US" i="1" baseline="30000" dirty="0">
                <a:solidFill>
                  <a:srgbClr val="00B050"/>
                </a:solidFill>
                <a:effectLst>
                  <a:outerShdw blurRad="38100" dist="38100" dir="2700000" algn="tl">
                    <a:srgbClr val="000000">
                      <a:alpha val="43137"/>
                    </a:srgbClr>
                  </a:outerShdw>
                </a:effectLst>
                <a:latin typeface="Arial Black" panose="020B0A04020102020204" pitchFamily="34" charset="0"/>
              </a:rPr>
              <a:t>4 </a:t>
            </a:r>
            <a:r>
              <a:rPr lang="en-US" i="1" dirty="0">
                <a:solidFill>
                  <a:srgbClr val="00B050"/>
                </a:solidFill>
                <a:effectLst>
                  <a:outerShdw blurRad="38100" dist="38100" dir="2700000" algn="tl">
                    <a:srgbClr val="000000">
                      <a:alpha val="43137"/>
                    </a:srgbClr>
                  </a:outerShdw>
                </a:effectLst>
                <a:latin typeface="Arial Black" panose="020B0A04020102020204" pitchFamily="34" charset="0"/>
              </a:rPr>
              <a:t>Let perseverance finish its work so that you may be mature and complete, not lacking anything</a:t>
            </a:r>
            <a:r>
              <a:rPr lang="en-US" dirty="0">
                <a:effectLst>
                  <a:outerShdw blurRad="38100" dist="38100" dir="2700000" algn="tl">
                    <a:srgbClr val="000000">
                      <a:alpha val="43137"/>
                    </a:srgbClr>
                  </a:outerShdw>
                </a:effectLst>
              </a:rPr>
              <a:t>.</a:t>
            </a:r>
            <a:endParaRPr lang="en-US" b="1" i="1" dirty="0" smtClean="0">
              <a:effectLst>
                <a:outerShdw blurRad="38100" dist="38100" dir="2700000" algn="tl">
                  <a:srgbClr val="000000">
                    <a:alpha val="43137"/>
                  </a:srgbClr>
                </a:outerShdw>
              </a:effectLst>
            </a:endParaRPr>
          </a:p>
          <a:p>
            <a:pPr marL="0" indent="0">
              <a:buNone/>
            </a:pPr>
            <a:endParaRPr lang="en-US" dirty="0"/>
          </a:p>
          <a:p>
            <a:endParaRPr lang="en-US" dirty="0"/>
          </a:p>
        </p:txBody>
      </p:sp>
    </p:spTree>
    <p:extLst>
      <p:ext uri="{BB962C8B-B14F-4D97-AF65-F5344CB8AC3E}">
        <p14:creationId xmlns:p14="http://schemas.microsoft.com/office/powerpoint/2010/main" val="286105615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87" y="2732442"/>
            <a:ext cx="11489167" cy="4125557"/>
          </a:xfrm>
        </p:spPr>
        <p:txBody>
          <a:bodyPr>
            <a:noAutofit/>
          </a:bodyPr>
          <a:lstStyle/>
          <a:p>
            <a:r>
              <a:rPr lang="en-US" sz="7200" b="1" dirty="0">
                <a:latin typeface="Arial Black" panose="020B0A04020102020204" pitchFamily="34" charset="0"/>
              </a:rPr>
              <a:t>Our first </a:t>
            </a:r>
            <a:r>
              <a:rPr lang="en-US" sz="7200" b="1" u="sng" dirty="0">
                <a:solidFill>
                  <a:srgbClr val="00B050"/>
                </a:solidFill>
                <a:latin typeface="Arial Black" panose="020B0A04020102020204" pitchFamily="34" charset="0"/>
              </a:rPr>
              <a:t>priority</a:t>
            </a:r>
            <a:r>
              <a:rPr lang="en-US" sz="7200" b="1" dirty="0">
                <a:solidFill>
                  <a:srgbClr val="00B050"/>
                </a:solidFill>
                <a:latin typeface="Arial Black" panose="020B0A04020102020204" pitchFamily="34" charset="0"/>
              </a:rPr>
              <a:t> </a:t>
            </a:r>
            <a:r>
              <a:rPr lang="en-US" sz="7200" b="1" dirty="0">
                <a:latin typeface="Arial Black" panose="020B0A04020102020204" pitchFamily="34" charset="0"/>
              </a:rPr>
              <a:t>today is to train up the </a:t>
            </a:r>
            <a:r>
              <a:rPr lang="en-US" sz="7200" b="1" u="sng" dirty="0">
                <a:solidFill>
                  <a:srgbClr val="00B050"/>
                </a:solidFill>
                <a:effectLst>
                  <a:outerShdw blurRad="38100" dist="38100" dir="2700000" algn="tl">
                    <a:srgbClr val="000000">
                      <a:alpha val="43137"/>
                    </a:srgbClr>
                  </a:outerShdw>
                </a:effectLst>
                <a:latin typeface="Arial Black" panose="020B0A04020102020204" pitchFamily="34" charset="0"/>
              </a:rPr>
              <a:t>children</a:t>
            </a:r>
            <a:r>
              <a:rPr lang="en-US" sz="7200" b="1" dirty="0">
                <a:latin typeface="Arial Black" panose="020B0A04020102020204" pitchFamily="34" charset="0"/>
              </a:rPr>
              <a:t> and </a:t>
            </a:r>
            <a:r>
              <a:rPr lang="en-US" sz="7200" b="1" u="sng" dirty="0">
                <a:solidFill>
                  <a:srgbClr val="00B050"/>
                </a:solidFill>
                <a:effectLst>
                  <a:outerShdw blurRad="38100" dist="38100" dir="2700000" algn="tl">
                    <a:srgbClr val="000000">
                      <a:alpha val="43137"/>
                    </a:srgbClr>
                  </a:outerShdw>
                </a:effectLst>
                <a:latin typeface="Arial Black" panose="020B0A04020102020204" pitchFamily="34" charset="0"/>
              </a:rPr>
              <a:t>youth</a:t>
            </a:r>
            <a:r>
              <a:rPr lang="en-US" sz="7200" b="1" dirty="0">
                <a:latin typeface="Arial Black" panose="020B0A04020102020204" pitchFamily="34" charset="0"/>
              </a:rPr>
              <a:t> to be strong </a:t>
            </a:r>
            <a:r>
              <a:rPr lang="en-US" sz="7200" b="1" u="sng" dirty="0">
                <a:solidFill>
                  <a:srgbClr val="00B050"/>
                </a:solidFill>
                <a:effectLst>
                  <a:outerShdw blurRad="38100" dist="38100" dir="2700000" algn="tl">
                    <a:srgbClr val="000000">
                      <a:alpha val="43137"/>
                    </a:srgbClr>
                  </a:outerShdw>
                </a:effectLst>
                <a:latin typeface="Arial Black" panose="020B0A04020102020204" pitchFamily="34" charset="0"/>
              </a:rPr>
              <a:t>Disciples</a:t>
            </a:r>
            <a:r>
              <a:rPr lang="en-US" sz="7200" b="1" dirty="0">
                <a:latin typeface="Arial Black" panose="020B0A04020102020204" pitchFamily="34" charset="0"/>
              </a:rPr>
              <a:t>. </a:t>
            </a:r>
            <a:r>
              <a:rPr lang="en-US" sz="7200" dirty="0">
                <a:latin typeface="Arial Black" panose="020B0A04020102020204" pitchFamily="34" charset="0"/>
              </a:rPr>
              <a:t/>
            </a:r>
            <a:br>
              <a:rPr lang="en-US" sz="7200" dirty="0">
                <a:latin typeface="Arial Black" panose="020B0A04020102020204" pitchFamily="34" charset="0"/>
              </a:rPr>
            </a:br>
            <a:endParaRPr lang="en-US" sz="7200" dirty="0">
              <a:latin typeface="Arial Black" panose="020B0A04020102020204"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671125" y="0"/>
            <a:ext cx="2520875" cy="2216075"/>
          </a:xfrm>
          <a:prstGeom prst="rect">
            <a:avLst/>
          </a:prstGeom>
        </p:spPr>
      </p:pic>
    </p:spTree>
    <p:extLst>
      <p:ext uri="{BB962C8B-B14F-4D97-AF65-F5344CB8AC3E}">
        <p14:creationId xmlns:p14="http://schemas.microsoft.com/office/powerpoint/2010/main" val="343050128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0160"/>
            <a:ext cx="12192000" cy="5577840"/>
          </a:xfrm>
        </p:spPr>
        <p:txBody>
          <a:bodyPr>
            <a:normAutofit fontScale="90000"/>
          </a:bodyPr>
          <a:lstStyle/>
          <a:p>
            <a:pPr algn="ctr"/>
            <a:r>
              <a:rPr lang="en-US" sz="8000" b="1" dirty="0">
                <a:solidFill>
                  <a:srgbClr val="DE42D3"/>
                </a:solidFill>
                <a:latin typeface="Arial Black" panose="020B0A04020102020204" pitchFamily="34" charset="0"/>
              </a:rPr>
              <a:t>3</a:t>
            </a:r>
            <a:r>
              <a:rPr lang="en-US" sz="8000" b="1" dirty="0" smtClean="0">
                <a:solidFill>
                  <a:srgbClr val="DE42D3"/>
                </a:solidFill>
                <a:latin typeface="Arial Black" panose="020B0A04020102020204" pitchFamily="34" charset="0"/>
              </a:rPr>
              <a:t>.</a:t>
            </a:r>
            <a:r>
              <a:rPr lang="en-US" sz="8000" b="1" dirty="0" smtClean="0">
                <a:latin typeface="Arial Black" panose="020B0A04020102020204" pitchFamily="34" charset="0"/>
              </a:rPr>
              <a:t/>
            </a:r>
            <a:br>
              <a:rPr lang="en-US" sz="8000" b="1" dirty="0" smtClean="0">
                <a:latin typeface="Arial Black" panose="020B0A04020102020204" pitchFamily="34" charset="0"/>
              </a:rPr>
            </a:br>
            <a:r>
              <a:rPr lang="en-US" sz="8000" b="1" dirty="0" smtClean="0">
                <a:latin typeface="Arial Black" panose="020B0A04020102020204" pitchFamily="34" charset="0"/>
              </a:rPr>
              <a:t> </a:t>
            </a:r>
            <a:r>
              <a:rPr lang="en-US" sz="8000" b="1" dirty="0">
                <a:latin typeface="Arial Black" panose="020B0A04020102020204" pitchFamily="34" charset="0"/>
              </a:rPr>
              <a:t>God gives each </a:t>
            </a:r>
            <a:r>
              <a:rPr lang="en-US" sz="8000" b="1" dirty="0" smtClean="0">
                <a:latin typeface="Arial Black" panose="020B0A04020102020204" pitchFamily="34" charset="0"/>
              </a:rPr>
              <a:t/>
            </a:r>
            <a:br>
              <a:rPr lang="en-US" sz="8000" b="1" dirty="0" smtClean="0">
                <a:latin typeface="Arial Black" panose="020B0A04020102020204" pitchFamily="34" charset="0"/>
              </a:rPr>
            </a:br>
            <a:r>
              <a:rPr lang="en-US" sz="8000" b="1" dirty="0" smtClean="0">
                <a:latin typeface="Arial Black" panose="020B0A04020102020204" pitchFamily="34" charset="0"/>
              </a:rPr>
              <a:t>person </a:t>
            </a:r>
            <a:r>
              <a:rPr lang="en-US" sz="8000" b="1" dirty="0">
                <a:latin typeface="Arial Black" panose="020B0A04020102020204" pitchFamily="34" charset="0"/>
              </a:rPr>
              <a:t>their own </a:t>
            </a:r>
            <a:r>
              <a:rPr lang="en-US" sz="8000" b="1" dirty="0" smtClean="0">
                <a:latin typeface="Arial Black" panose="020B0A04020102020204" pitchFamily="34" charset="0"/>
              </a:rPr>
              <a:t/>
            </a:r>
            <a:br>
              <a:rPr lang="en-US" sz="8000" b="1" dirty="0" smtClean="0">
                <a:latin typeface="Arial Black" panose="020B0A04020102020204" pitchFamily="34" charset="0"/>
              </a:rPr>
            </a:br>
            <a:r>
              <a:rPr lang="en-US" sz="8000" b="1" u="sng" dirty="0" smtClean="0">
                <a:solidFill>
                  <a:srgbClr val="DE42D3"/>
                </a:solidFill>
                <a:latin typeface="Arial Black" panose="020B0A04020102020204" pitchFamily="34" charset="0"/>
              </a:rPr>
              <a:t>gifts</a:t>
            </a:r>
            <a:r>
              <a:rPr lang="en-US" sz="8000" b="1" dirty="0">
                <a:latin typeface="Arial Black" panose="020B0A04020102020204" pitchFamily="34" charset="0"/>
              </a:rPr>
              <a:t>, </a:t>
            </a:r>
            <a:r>
              <a:rPr lang="en-US" sz="8000" b="1" u="sng" dirty="0" smtClean="0">
                <a:solidFill>
                  <a:srgbClr val="DE42D3"/>
                </a:solidFill>
                <a:latin typeface="Arial Black" panose="020B0A04020102020204" pitchFamily="34" charset="0"/>
              </a:rPr>
              <a:t>strengths</a:t>
            </a:r>
            <a:r>
              <a:rPr lang="en-US" sz="8000" b="1" dirty="0">
                <a:latin typeface="Arial Black" panose="020B0A04020102020204" pitchFamily="34" charset="0"/>
              </a:rPr>
              <a:t>, and </a:t>
            </a:r>
            <a:r>
              <a:rPr lang="en-US" sz="8000" b="1" dirty="0" smtClean="0">
                <a:latin typeface="Arial Black" panose="020B0A04020102020204" pitchFamily="34" charset="0"/>
              </a:rPr>
              <a:t/>
            </a:r>
            <a:br>
              <a:rPr lang="en-US" sz="8000" b="1" dirty="0" smtClean="0">
                <a:latin typeface="Arial Black" panose="020B0A04020102020204" pitchFamily="34" charset="0"/>
              </a:rPr>
            </a:br>
            <a:r>
              <a:rPr lang="en-US" sz="8000" b="1" u="sng" dirty="0" smtClean="0">
                <a:solidFill>
                  <a:srgbClr val="DE42D3"/>
                </a:solidFill>
                <a:latin typeface="Arial Black" panose="020B0A04020102020204" pitchFamily="34" charset="0"/>
              </a:rPr>
              <a:t>abilities</a:t>
            </a:r>
            <a:r>
              <a:rPr lang="en-US" sz="8000" b="1" dirty="0" smtClean="0">
                <a:latin typeface="Arial Black" panose="020B0A04020102020204" pitchFamily="34" charset="0"/>
              </a:rPr>
              <a:t> </a:t>
            </a:r>
            <a:r>
              <a:rPr lang="en-US" sz="8000" b="1" dirty="0">
                <a:latin typeface="Arial Black" panose="020B0A04020102020204" pitchFamily="34" charset="0"/>
              </a:rPr>
              <a:t>to do His work.  </a:t>
            </a:r>
            <a:r>
              <a:rPr lang="en-US" dirty="0">
                <a:latin typeface="Arial Black" panose="020B0A04020102020204" pitchFamily="34" charset="0"/>
              </a:rPr>
              <a:t/>
            </a:r>
            <a:br>
              <a:rPr lang="en-US" dirty="0">
                <a:latin typeface="Arial Black" panose="020B0A04020102020204" pitchFamily="34" charset="0"/>
              </a:rPr>
            </a:br>
            <a:endParaRPr lang="en-US" dirty="0">
              <a:latin typeface="Arial Black" panose="020B0A04020102020204"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671125" y="0"/>
            <a:ext cx="2520875" cy="2216075"/>
          </a:xfrm>
          <a:prstGeom prst="rect">
            <a:avLst/>
          </a:prstGeom>
        </p:spPr>
      </p:pic>
    </p:spTree>
    <p:extLst>
      <p:ext uri="{BB962C8B-B14F-4D97-AF65-F5344CB8AC3E}">
        <p14:creationId xmlns:p14="http://schemas.microsoft.com/office/powerpoint/2010/main" val="267815693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911" y="247426"/>
            <a:ext cx="11768865" cy="6519134"/>
          </a:xfrm>
        </p:spPr>
        <p:txBody>
          <a:bodyPr>
            <a:normAutofit fontScale="77500" lnSpcReduction="20000"/>
          </a:bodyPr>
          <a:lstStyle/>
          <a:p>
            <a:pPr marL="0" indent="0">
              <a:buNone/>
            </a:pPr>
            <a:r>
              <a:rPr lang="en-US" b="1" u="sng" dirty="0">
                <a:latin typeface="Arial Black" panose="020B0A04020102020204" pitchFamily="34" charset="0"/>
              </a:rPr>
              <a:t>I </a:t>
            </a:r>
            <a:r>
              <a:rPr lang="en-US" b="1" u="sng" dirty="0" smtClean="0">
                <a:latin typeface="Arial Black" panose="020B0A04020102020204" pitchFamily="34" charset="0"/>
              </a:rPr>
              <a:t>Samuel  17:38-40 </a:t>
            </a:r>
            <a:r>
              <a:rPr lang="en-US" b="1" i="1" dirty="0" smtClean="0">
                <a:latin typeface="Arial Black" panose="020B0A04020102020204" pitchFamily="34" charset="0"/>
              </a:rPr>
              <a:t>– </a:t>
            </a:r>
            <a:r>
              <a:rPr lang="en-US" i="1" dirty="0">
                <a:latin typeface="Arial Black" panose="020B0A04020102020204" pitchFamily="34" charset="0"/>
              </a:rPr>
              <a:t>Then Saul dressed David in his own tunic. He put a coat of armor on him and a bronze helmet on his head. </a:t>
            </a:r>
            <a:r>
              <a:rPr lang="en-US" i="1" baseline="30000" dirty="0">
                <a:latin typeface="Arial Black" panose="020B0A04020102020204" pitchFamily="34" charset="0"/>
              </a:rPr>
              <a:t>39 </a:t>
            </a:r>
            <a:r>
              <a:rPr lang="en-US" i="1" dirty="0">
                <a:latin typeface="Arial Black" panose="020B0A04020102020204" pitchFamily="34" charset="0"/>
              </a:rPr>
              <a:t>David fastened on his sword over the tunic and tried walking around, because he was not used to them</a:t>
            </a:r>
            <a:r>
              <a:rPr lang="en-US" i="1" dirty="0" smtClean="0">
                <a:latin typeface="Arial Black" panose="020B0A04020102020204" pitchFamily="34" charset="0"/>
              </a:rPr>
              <a:t>. “</a:t>
            </a:r>
            <a:r>
              <a:rPr lang="en-US" i="1" dirty="0">
                <a:latin typeface="Arial Black" panose="020B0A04020102020204" pitchFamily="34" charset="0"/>
              </a:rPr>
              <a:t>I cannot go in these,” he said to Saul, “because I am not used to them.” So he took them off. </a:t>
            </a:r>
            <a:r>
              <a:rPr lang="en-US" i="1" baseline="30000" dirty="0">
                <a:latin typeface="Arial Black" panose="020B0A04020102020204" pitchFamily="34" charset="0"/>
              </a:rPr>
              <a:t>40 </a:t>
            </a:r>
            <a:r>
              <a:rPr lang="en-US" i="1" dirty="0">
                <a:latin typeface="Arial Black" panose="020B0A04020102020204" pitchFamily="34" charset="0"/>
              </a:rPr>
              <a:t>Then he took his staff in his hand, chose five smooth stones from the stream, put them in the pouch of his shepherd’s bag and, with his sling in his hand, approached the Philistine.</a:t>
            </a:r>
          </a:p>
          <a:p>
            <a:pPr marL="0" indent="0" algn="r">
              <a:buNone/>
            </a:pPr>
            <a:r>
              <a:rPr lang="en-US" b="1" u="sng" dirty="0" smtClean="0">
                <a:solidFill>
                  <a:srgbClr val="DE42D3"/>
                </a:solidFill>
                <a:latin typeface="Arial Black" panose="020B0A04020102020204" pitchFamily="34" charset="0"/>
              </a:rPr>
              <a:t>John 21:20-21 </a:t>
            </a:r>
            <a:r>
              <a:rPr lang="en-US" b="1" i="1" dirty="0" smtClean="0">
                <a:solidFill>
                  <a:srgbClr val="DE42D3"/>
                </a:solidFill>
                <a:latin typeface="Arial Black" panose="020B0A04020102020204" pitchFamily="34" charset="0"/>
              </a:rPr>
              <a:t>– </a:t>
            </a:r>
            <a:r>
              <a:rPr lang="en-US" i="1" baseline="30000" dirty="0">
                <a:solidFill>
                  <a:srgbClr val="DE42D3"/>
                </a:solidFill>
                <a:latin typeface="Arial Black" panose="020B0A04020102020204" pitchFamily="34" charset="0"/>
              </a:rPr>
              <a:t> </a:t>
            </a:r>
            <a:r>
              <a:rPr lang="en-US" i="1" dirty="0">
                <a:solidFill>
                  <a:srgbClr val="DE42D3"/>
                </a:solidFill>
                <a:latin typeface="Arial Black" panose="020B0A04020102020204" pitchFamily="34" charset="0"/>
              </a:rPr>
              <a:t>Peter turned and saw that the disciple whom Jesus loved was following them. (This was the one who had leaned back against Jesus at the supper and had said, “Lord, who is going to betray you?”) </a:t>
            </a:r>
            <a:r>
              <a:rPr lang="en-US" i="1" baseline="30000" dirty="0">
                <a:solidFill>
                  <a:srgbClr val="DE42D3"/>
                </a:solidFill>
                <a:latin typeface="Arial Black" panose="020B0A04020102020204" pitchFamily="34" charset="0"/>
              </a:rPr>
              <a:t>21 </a:t>
            </a:r>
            <a:r>
              <a:rPr lang="en-US" i="1" dirty="0">
                <a:solidFill>
                  <a:srgbClr val="DE42D3"/>
                </a:solidFill>
                <a:latin typeface="Arial Black" panose="020B0A04020102020204" pitchFamily="34" charset="0"/>
              </a:rPr>
              <a:t>When Peter saw him, he asked, “Lord, what about him?”</a:t>
            </a:r>
            <a:endParaRPr lang="en-US" b="1" i="1" dirty="0" smtClean="0">
              <a:solidFill>
                <a:srgbClr val="DE42D3"/>
              </a:solidFill>
              <a:latin typeface="Arial Black" panose="020B0A04020102020204" pitchFamily="34" charset="0"/>
            </a:endParaRPr>
          </a:p>
          <a:p>
            <a:pPr marL="0" indent="0">
              <a:buNone/>
            </a:pPr>
            <a:r>
              <a:rPr lang="en-US" b="1" u="sng" dirty="0" smtClean="0">
                <a:latin typeface="Arial Black" panose="020B0A04020102020204" pitchFamily="34" charset="0"/>
              </a:rPr>
              <a:t>I Corinthians </a:t>
            </a:r>
            <a:r>
              <a:rPr lang="en-US" b="1" u="sng" dirty="0">
                <a:latin typeface="Arial Black" panose="020B0A04020102020204" pitchFamily="34" charset="0"/>
              </a:rPr>
              <a:t>7:7; 12:4-6; 11-12; </a:t>
            </a:r>
            <a:r>
              <a:rPr lang="en-US" b="1" u="sng" dirty="0" smtClean="0">
                <a:latin typeface="Arial Black" panose="020B0A04020102020204" pitchFamily="34" charset="0"/>
              </a:rPr>
              <a:t>27-31 </a:t>
            </a:r>
            <a:r>
              <a:rPr lang="en-US" b="1" i="1" dirty="0" smtClean="0">
                <a:latin typeface="Arial Black" panose="020B0A04020102020204" pitchFamily="34" charset="0"/>
              </a:rPr>
              <a:t>– </a:t>
            </a:r>
            <a:r>
              <a:rPr lang="en-US" i="1" dirty="0">
                <a:latin typeface="Arial Black" panose="020B0A04020102020204" pitchFamily="34" charset="0"/>
              </a:rPr>
              <a:t>I wish that all of you were as I am. But each of you has your own gift from God; one has this gift, another has that. There are different kinds of gifts, but the same Spirit distributes them. </a:t>
            </a:r>
            <a:r>
              <a:rPr lang="en-US" i="1" baseline="30000" dirty="0">
                <a:latin typeface="Arial Black" panose="020B0A04020102020204" pitchFamily="34" charset="0"/>
              </a:rPr>
              <a:t>5 </a:t>
            </a:r>
            <a:r>
              <a:rPr lang="en-US" i="1" dirty="0">
                <a:latin typeface="Arial Black" panose="020B0A04020102020204" pitchFamily="34" charset="0"/>
              </a:rPr>
              <a:t>There are different kinds of service, but the same Lord. </a:t>
            </a:r>
            <a:r>
              <a:rPr lang="en-US" i="1" baseline="30000" dirty="0">
                <a:latin typeface="Arial Black" panose="020B0A04020102020204" pitchFamily="34" charset="0"/>
              </a:rPr>
              <a:t>6 </a:t>
            </a:r>
            <a:r>
              <a:rPr lang="en-US" i="1" dirty="0">
                <a:latin typeface="Arial Black" panose="020B0A04020102020204" pitchFamily="34" charset="0"/>
              </a:rPr>
              <a:t>There are different kinds of working, but in all of them and in everyone it is the same God at work. All these are the work of one and the same Spirit, and he distributes them to each one, just as he determines</a:t>
            </a:r>
            <a:r>
              <a:rPr lang="en-US" i="1" dirty="0" smtClean="0">
                <a:latin typeface="Arial Black" panose="020B0A04020102020204" pitchFamily="34" charset="0"/>
              </a:rPr>
              <a:t>. </a:t>
            </a:r>
            <a:r>
              <a:rPr lang="en-US" i="1" baseline="30000" dirty="0" smtClean="0">
                <a:latin typeface="Arial Black" panose="020B0A04020102020204" pitchFamily="34" charset="0"/>
              </a:rPr>
              <a:t>12</a:t>
            </a:r>
            <a:r>
              <a:rPr lang="en-US" i="1" baseline="30000" dirty="0">
                <a:latin typeface="Arial Black" panose="020B0A04020102020204" pitchFamily="34" charset="0"/>
              </a:rPr>
              <a:t> </a:t>
            </a:r>
            <a:r>
              <a:rPr lang="en-US" i="1" dirty="0">
                <a:latin typeface="Arial Black" panose="020B0A04020102020204" pitchFamily="34" charset="0"/>
              </a:rPr>
              <a:t>Just as a body, though one, has many parts, but all its many parts form one body, so it is with Christ</a:t>
            </a:r>
            <a:r>
              <a:rPr lang="en-US" i="1" dirty="0" smtClean="0">
                <a:latin typeface="Arial Black" panose="020B0A04020102020204" pitchFamily="34" charset="0"/>
              </a:rPr>
              <a:t>. </a:t>
            </a:r>
            <a:r>
              <a:rPr lang="en-US" i="1" baseline="30000" dirty="0">
                <a:latin typeface="Arial Black" panose="020B0A04020102020204" pitchFamily="34" charset="0"/>
              </a:rPr>
              <a:t> </a:t>
            </a:r>
            <a:r>
              <a:rPr lang="en-US" i="1" dirty="0">
                <a:latin typeface="Arial Black" panose="020B0A04020102020204" pitchFamily="34" charset="0"/>
              </a:rPr>
              <a:t>Now you are the body of Christ, and each one of you is a part of it. </a:t>
            </a:r>
            <a:r>
              <a:rPr lang="en-US" i="1" baseline="30000" dirty="0">
                <a:latin typeface="Arial Black" panose="020B0A04020102020204" pitchFamily="34" charset="0"/>
              </a:rPr>
              <a:t>28 </a:t>
            </a:r>
            <a:r>
              <a:rPr lang="en-US" i="1" dirty="0">
                <a:latin typeface="Arial Black" panose="020B0A04020102020204" pitchFamily="34" charset="0"/>
              </a:rPr>
              <a:t>And God has placed in the church first of all apostles, second prophets, third teachers, then miracles, then gifts of healing, of helping, of guidance, and of different kinds of tongues. </a:t>
            </a:r>
            <a:r>
              <a:rPr lang="en-US" i="1" baseline="30000" dirty="0">
                <a:latin typeface="Arial Black" panose="020B0A04020102020204" pitchFamily="34" charset="0"/>
              </a:rPr>
              <a:t>29 </a:t>
            </a:r>
            <a:r>
              <a:rPr lang="en-US" i="1" dirty="0">
                <a:latin typeface="Arial Black" panose="020B0A04020102020204" pitchFamily="34" charset="0"/>
              </a:rPr>
              <a:t>Are all apostles? Are all prophets? Are all teachers? Do all work miracles? </a:t>
            </a:r>
            <a:r>
              <a:rPr lang="en-US" i="1" baseline="30000" dirty="0">
                <a:latin typeface="Arial Black" panose="020B0A04020102020204" pitchFamily="34" charset="0"/>
              </a:rPr>
              <a:t>30 </a:t>
            </a:r>
            <a:r>
              <a:rPr lang="en-US" i="1" dirty="0">
                <a:latin typeface="Arial Black" panose="020B0A04020102020204" pitchFamily="34" charset="0"/>
              </a:rPr>
              <a:t>Do all have gifts of healing? Do all speak in </a:t>
            </a:r>
            <a:r>
              <a:rPr lang="en-US" i="1" dirty="0" smtClean="0">
                <a:latin typeface="Arial Black" panose="020B0A04020102020204" pitchFamily="34" charset="0"/>
              </a:rPr>
              <a:t>tongues? </a:t>
            </a:r>
            <a:r>
              <a:rPr lang="en-US" i="1" dirty="0">
                <a:latin typeface="Arial Black" panose="020B0A04020102020204" pitchFamily="34" charset="0"/>
              </a:rPr>
              <a:t>Do all interpret? </a:t>
            </a:r>
            <a:r>
              <a:rPr lang="en-US" i="1" baseline="30000" dirty="0">
                <a:latin typeface="Arial Black" panose="020B0A04020102020204" pitchFamily="34" charset="0"/>
              </a:rPr>
              <a:t>31 </a:t>
            </a:r>
            <a:r>
              <a:rPr lang="en-US" i="1" dirty="0">
                <a:latin typeface="Arial Black" panose="020B0A04020102020204" pitchFamily="34" charset="0"/>
              </a:rPr>
              <a:t>Now eagerly desire the greater gifts.</a:t>
            </a:r>
          </a:p>
          <a:p>
            <a:pPr marL="0" indent="0">
              <a:buNone/>
            </a:pPr>
            <a:endParaRPr lang="en-US" b="1" i="1" dirty="0" smtClean="0"/>
          </a:p>
          <a:p>
            <a:pPr marL="0" indent="0">
              <a:buNone/>
            </a:pPr>
            <a:endParaRPr lang="en-US" dirty="0"/>
          </a:p>
          <a:p>
            <a:endParaRPr lang="en-US" dirty="0"/>
          </a:p>
        </p:txBody>
      </p:sp>
    </p:spTree>
    <p:extLst>
      <p:ext uri="{BB962C8B-B14F-4D97-AF65-F5344CB8AC3E}">
        <p14:creationId xmlns:p14="http://schemas.microsoft.com/office/powerpoint/2010/main" val="171022512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365124"/>
            <a:ext cx="10945009" cy="6492875"/>
          </a:xfrm>
        </p:spPr>
        <p:txBody>
          <a:bodyPr>
            <a:noAutofit/>
          </a:bodyPr>
          <a:lstStyle/>
          <a:p>
            <a:r>
              <a:rPr lang="en-US" sz="7200" b="1" dirty="0">
                <a:latin typeface="Arial Black" panose="020B0A04020102020204" pitchFamily="34" charset="0"/>
              </a:rPr>
              <a:t>Go with what you </a:t>
            </a:r>
            <a:r>
              <a:rPr lang="en-US" sz="7200" b="1" u="sng" dirty="0">
                <a:solidFill>
                  <a:srgbClr val="DE42D3"/>
                </a:solidFill>
                <a:latin typeface="Arial Black" panose="020B0A04020102020204" pitchFamily="34" charset="0"/>
              </a:rPr>
              <a:t>know</a:t>
            </a:r>
            <a:r>
              <a:rPr lang="en-US" sz="7200" b="1" dirty="0">
                <a:latin typeface="Arial Black" panose="020B0A04020102020204" pitchFamily="34" charset="0"/>
              </a:rPr>
              <a:t>. Work with what you </a:t>
            </a:r>
            <a:r>
              <a:rPr lang="en-US" sz="7200" b="1" u="sng" dirty="0">
                <a:solidFill>
                  <a:srgbClr val="DE42D3"/>
                </a:solidFill>
                <a:latin typeface="Arial Black" panose="020B0A04020102020204" pitchFamily="34" charset="0"/>
              </a:rPr>
              <a:t>have</a:t>
            </a:r>
            <a:r>
              <a:rPr lang="en-US" sz="7200" b="1" dirty="0">
                <a:latin typeface="Arial Black" panose="020B0A04020102020204" pitchFamily="34" charset="0"/>
              </a:rPr>
              <a:t>. To </a:t>
            </a:r>
            <a:r>
              <a:rPr lang="en-US" sz="7200" b="1" u="sng" dirty="0" smtClean="0">
                <a:solidFill>
                  <a:srgbClr val="DE42D3"/>
                </a:solidFill>
                <a:latin typeface="Arial Black" panose="020B0A04020102020204" pitchFamily="34" charset="0"/>
              </a:rPr>
              <a:t>your own self</a:t>
            </a:r>
            <a:r>
              <a:rPr lang="en-US" sz="7200" b="1" dirty="0" smtClean="0">
                <a:solidFill>
                  <a:srgbClr val="DE42D3"/>
                </a:solidFill>
                <a:latin typeface="Arial Black" panose="020B0A04020102020204" pitchFamily="34" charset="0"/>
              </a:rPr>
              <a:t> </a:t>
            </a:r>
            <a:r>
              <a:rPr lang="en-US" sz="7200" b="1" dirty="0">
                <a:latin typeface="Arial Black" panose="020B0A04020102020204" pitchFamily="34" charset="0"/>
              </a:rPr>
              <a:t>in Christ be true. </a:t>
            </a:r>
            <a:endParaRPr lang="en-US" sz="7200" dirty="0">
              <a:latin typeface="Arial Black" panose="020B0A04020102020204"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671125" y="0"/>
            <a:ext cx="2520875" cy="2603351"/>
          </a:xfrm>
          <a:prstGeom prst="rect">
            <a:avLst/>
          </a:prstGeom>
        </p:spPr>
      </p:pic>
    </p:spTree>
    <p:extLst>
      <p:ext uri="{BB962C8B-B14F-4D97-AF65-F5344CB8AC3E}">
        <p14:creationId xmlns:p14="http://schemas.microsoft.com/office/powerpoint/2010/main" val="214776182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452282"/>
            <a:ext cx="11736593" cy="5405718"/>
          </a:xfrm>
        </p:spPr>
        <p:txBody>
          <a:bodyPr>
            <a:normAutofit fontScale="90000"/>
          </a:bodyPr>
          <a:lstStyle/>
          <a:p>
            <a:pPr algn="ctr"/>
            <a:r>
              <a:rPr lang="en-US" b="1" dirty="0" smtClean="0">
                <a:solidFill>
                  <a:srgbClr val="00B0F0"/>
                </a:solidFill>
                <a:latin typeface="Arial Black" panose="020B0A04020102020204" pitchFamily="34" charset="0"/>
              </a:rPr>
              <a:t> </a:t>
            </a:r>
            <a:r>
              <a:rPr lang="en-US" sz="9800" b="1" dirty="0" smtClean="0">
                <a:solidFill>
                  <a:srgbClr val="00B0F0"/>
                </a:solidFill>
                <a:latin typeface="Arial Black" panose="020B0A04020102020204" pitchFamily="34" charset="0"/>
              </a:rPr>
              <a:t>4.</a:t>
            </a:r>
            <a:r>
              <a:rPr lang="en-US" sz="9800" b="1" dirty="0" smtClean="0">
                <a:latin typeface="Arial Black" panose="020B0A04020102020204" pitchFamily="34" charset="0"/>
              </a:rPr>
              <a:t/>
            </a:r>
            <a:br>
              <a:rPr lang="en-US" sz="9800" b="1" dirty="0" smtClean="0">
                <a:latin typeface="Arial Black" panose="020B0A04020102020204" pitchFamily="34" charset="0"/>
              </a:rPr>
            </a:br>
            <a:r>
              <a:rPr lang="en-US" sz="9800" b="1" dirty="0" smtClean="0">
                <a:latin typeface="Arial Black" panose="020B0A04020102020204" pitchFamily="34" charset="0"/>
              </a:rPr>
              <a:t> </a:t>
            </a:r>
            <a:r>
              <a:rPr lang="en-US" sz="9800" b="1" dirty="0">
                <a:latin typeface="Arial Black" panose="020B0A04020102020204" pitchFamily="34" charset="0"/>
              </a:rPr>
              <a:t>The </a:t>
            </a:r>
            <a:r>
              <a:rPr lang="en-US" sz="9800" b="1" u="sng" dirty="0">
                <a:solidFill>
                  <a:srgbClr val="00B0F0"/>
                </a:solidFill>
                <a:latin typeface="Arial Black" panose="020B0A04020102020204" pitchFamily="34" charset="0"/>
              </a:rPr>
              <a:t>battle</a:t>
            </a:r>
            <a:r>
              <a:rPr lang="en-US" sz="9800" b="1" dirty="0">
                <a:latin typeface="Arial Black" panose="020B0A04020102020204" pitchFamily="34" charset="0"/>
              </a:rPr>
              <a:t> is the Lord’s.  </a:t>
            </a:r>
            <a:r>
              <a:rPr lang="en-US" sz="9800" b="1" dirty="0" smtClean="0">
                <a:latin typeface="Arial Black" panose="020B0A04020102020204" pitchFamily="34" charset="0"/>
              </a:rPr>
              <a:t/>
            </a:r>
            <a:br>
              <a:rPr lang="en-US" sz="9800" b="1" dirty="0" smtClean="0">
                <a:latin typeface="Arial Black" panose="020B0A04020102020204" pitchFamily="34" charset="0"/>
              </a:rPr>
            </a:br>
            <a:r>
              <a:rPr lang="en-US" sz="9800" b="1" dirty="0" smtClean="0">
                <a:latin typeface="Arial Black" panose="020B0A04020102020204" pitchFamily="34" charset="0"/>
              </a:rPr>
              <a:t>(The war is won.)  </a:t>
            </a:r>
            <a:r>
              <a:rPr lang="en-US" dirty="0">
                <a:latin typeface="Arial Black" panose="020B0A04020102020204" pitchFamily="34" charset="0"/>
              </a:rPr>
              <a:t/>
            </a:r>
            <a:br>
              <a:rPr lang="en-US" dirty="0">
                <a:latin typeface="Arial Black" panose="020B0A04020102020204" pitchFamily="34" charset="0"/>
              </a:rPr>
            </a:br>
            <a:endParaRPr lang="en-US" dirty="0">
              <a:latin typeface="Arial Black" panose="020B0A04020102020204"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445215" y="0"/>
            <a:ext cx="2746786" cy="2549562"/>
          </a:xfrm>
          <a:prstGeom prst="rect">
            <a:avLst/>
          </a:prstGeom>
        </p:spPr>
      </p:pic>
    </p:spTree>
    <p:extLst>
      <p:ext uri="{BB962C8B-B14F-4D97-AF65-F5344CB8AC3E}">
        <p14:creationId xmlns:p14="http://schemas.microsoft.com/office/powerpoint/2010/main" val="241602894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365" y="204394"/>
            <a:ext cx="11822654" cy="7799295"/>
          </a:xfrm>
        </p:spPr>
        <p:txBody>
          <a:bodyPr>
            <a:normAutofit fontScale="55000" lnSpcReduction="20000"/>
          </a:bodyPr>
          <a:lstStyle/>
          <a:p>
            <a:pPr marL="0" indent="0">
              <a:buNone/>
            </a:pPr>
            <a:r>
              <a:rPr lang="en-US" sz="3300" b="1" u="sng" dirty="0">
                <a:latin typeface="Arial Black" panose="020B0A04020102020204" pitchFamily="34" charset="0"/>
              </a:rPr>
              <a:t>I </a:t>
            </a:r>
            <a:r>
              <a:rPr lang="en-US" sz="3300" b="1" u="sng" dirty="0" smtClean="0">
                <a:latin typeface="Arial Black" panose="020B0A04020102020204" pitchFamily="34" charset="0"/>
              </a:rPr>
              <a:t>Samuel 17:41-49 </a:t>
            </a:r>
            <a:r>
              <a:rPr lang="en-US" sz="3300" b="1" i="1" dirty="0" smtClean="0">
                <a:latin typeface="Arial Black" panose="020B0A04020102020204" pitchFamily="34" charset="0"/>
              </a:rPr>
              <a:t>– </a:t>
            </a:r>
            <a:r>
              <a:rPr lang="en-US" sz="3300" i="1" baseline="30000" dirty="0">
                <a:latin typeface="Arial Black" panose="020B0A04020102020204" pitchFamily="34" charset="0"/>
              </a:rPr>
              <a:t>41 </a:t>
            </a:r>
            <a:r>
              <a:rPr lang="en-US" sz="3300" i="1" dirty="0">
                <a:latin typeface="Arial Black" panose="020B0A04020102020204" pitchFamily="34" charset="0"/>
              </a:rPr>
              <a:t>Meanwhile, the Philistine, with his shield bearer in front of him, kept coming closer to David. </a:t>
            </a:r>
            <a:r>
              <a:rPr lang="en-US" sz="3300" i="1" baseline="30000" dirty="0">
                <a:latin typeface="Arial Black" panose="020B0A04020102020204" pitchFamily="34" charset="0"/>
              </a:rPr>
              <a:t>42 </a:t>
            </a:r>
            <a:r>
              <a:rPr lang="en-US" sz="3300" i="1" dirty="0">
                <a:latin typeface="Arial Black" panose="020B0A04020102020204" pitchFamily="34" charset="0"/>
              </a:rPr>
              <a:t>He looked David over and saw that he was little more than a boy, glowing with health and handsome, and he despised him. </a:t>
            </a:r>
            <a:r>
              <a:rPr lang="en-US" sz="3300" i="1" baseline="30000" dirty="0">
                <a:latin typeface="Arial Black" panose="020B0A04020102020204" pitchFamily="34" charset="0"/>
              </a:rPr>
              <a:t>43 </a:t>
            </a:r>
            <a:r>
              <a:rPr lang="en-US" sz="3300" i="1" dirty="0">
                <a:latin typeface="Arial Black" panose="020B0A04020102020204" pitchFamily="34" charset="0"/>
              </a:rPr>
              <a:t>He said to David, “Am I a dog, that you come at me with sticks?” And the Philistine cursed David by his gods. </a:t>
            </a:r>
            <a:r>
              <a:rPr lang="en-US" sz="3300" i="1" baseline="30000" dirty="0">
                <a:latin typeface="Arial Black" panose="020B0A04020102020204" pitchFamily="34" charset="0"/>
              </a:rPr>
              <a:t>44 </a:t>
            </a:r>
            <a:r>
              <a:rPr lang="en-US" sz="3300" i="1" dirty="0">
                <a:latin typeface="Arial Black" panose="020B0A04020102020204" pitchFamily="34" charset="0"/>
              </a:rPr>
              <a:t>“Come here,” he said, “and I’ll give your flesh to the birds and the wild animals</a:t>
            </a:r>
            <a:r>
              <a:rPr lang="en-US" sz="3300" i="1" dirty="0" smtClean="0">
                <a:latin typeface="Arial Black" panose="020B0A04020102020204" pitchFamily="34" charset="0"/>
              </a:rPr>
              <a:t>!” </a:t>
            </a:r>
            <a:r>
              <a:rPr lang="en-US" sz="3300" i="1" baseline="30000" dirty="0" smtClean="0">
                <a:latin typeface="Arial Black" panose="020B0A04020102020204" pitchFamily="34" charset="0"/>
              </a:rPr>
              <a:t>45</a:t>
            </a:r>
            <a:r>
              <a:rPr lang="en-US" sz="3300" i="1" baseline="30000" dirty="0">
                <a:latin typeface="Arial Black" panose="020B0A04020102020204" pitchFamily="34" charset="0"/>
              </a:rPr>
              <a:t> </a:t>
            </a:r>
            <a:r>
              <a:rPr lang="en-US" sz="3300" i="1" dirty="0">
                <a:latin typeface="Arial Black" panose="020B0A04020102020204" pitchFamily="34" charset="0"/>
              </a:rPr>
              <a:t>David said to the Philistine, “You come against me with sword and spear and javelin, but I come against you in the name of the </a:t>
            </a:r>
            <a:r>
              <a:rPr lang="en-US" sz="3300" i="1" cap="small" dirty="0">
                <a:latin typeface="Arial Black" panose="020B0A04020102020204" pitchFamily="34" charset="0"/>
              </a:rPr>
              <a:t>Lord</a:t>
            </a:r>
            <a:r>
              <a:rPr lang="en-US" sz="3300" i="1" dirty="0">
                <a:latin typeface="Arial Black" panose="020B0A04020102020204" pitchFamily="34" charset="0"/>
              </a:rPr>
              <a:t> Almighty, the God of the armies of Israel, whom you have defied. </a:t>
            </a:r>
            <a:r>
              <a:rPr lang="en-US" sz="3300" i="1" baseline="30000" dirty="0">
                <a:latin typeface="Arial Black" panose="020B0A04020102020204" pitchFamily="34" charset="0"/>
              </a:rPr>
              <a:t>46 </a:t>
            </a:r>
            <a:r>
              <a:rPr lang="en-US" sz="3300" i="1" dirty="0">
                <a:latin typeface="Arial Black" panose="020B0A04020102020204" pitchFamily="34" charset="0"/>
              </a:rPr>
              <a:t>This day the </a:t>
            </a:r>
            <a:r>
              <a:rPr lang="en-US" sz="3300" i="1" cap="small" dirty="0">
                <a:latin typeface="Arial Black" panose="020B0A04020102020204" pitchFamily="34" charset="0"/>
              </a:rPr>
              <a:t>Lord</a:t>
            </a:r>
            <a:r>
              <a:rPr lang="en-US" sz="3300" i="1" dirty="0">
                <a:latin typeface="Arial Black" panose="020B0A04020102020204" pitchFamily="34" charset="0"/>
              </a:rPr>
              <a:t> will deliver you into my hands, and I’ll strike you down and cut off your head. This very day I will give the carcasses of the Philistine army to the birds and the wild animals, and the whole world will know that there is a God in Israel. </a:t>
            </a:r>
            <a:r>
              <a:rPr lang="en-US" sz="3300" i="1" baseline="30000" dirty="0">
                <a:latin typeface="Arial Black" panose="020B0A04020102020204" pitchFamily="34" charset="0"/>
              </a:rPr>
              <a:t>47 </a:t>
            </a:r>
            <a:r>
              <a:rPr lang="en-US" sz="3300" i="1" dirty="0">
                <a:latin typeface="Arial Black" panose="020B0A04020102020204" pitchFamily="34" charset="0"/>
              </a:rPr>
              <a:t>All those gathered here will know that it is not by sword or spear that the </a:t>
            </a:r>
            <a:r>
              <a:rPr lang="en-US" sz="3300" i="1" cap="small" dirty="0">
                <a:latin typeface="Arial Black" panose="020B0A04020102020204" pitchFamily="34" charset="0"/>
              </a:rPr>
              <a:t>Lord</a:t>
            </a:r>
            <a:r>
              <a:rPr lang="en-US" sz="3300" i="1" dirty="0">
                <a:latin typeface="Arial Black" panose="020B0A04020102020204" pitchFamily="34" charset="0"/>
              </a:rPr>
              <a:t> saves; for the battle is the </a:t>
            </a:r>
            <a:r>
              <a:rPr lang="en-US" sz="3300" i="1" cap="small" dirty="0">
                <a:latin typeface="Arial Black" panose="020B0A04020102020204" pitchFamily="34" charset="0"/>
              </a:rPr>
              <a:t>Lord</a:t>
            </a:r>
            <a:r>
              <a:rPr lang="en-US" sz="3300" i="1" dirty="0">
                <a:latin typeface="Arial Black" panose="020B0A04020102020204" pitchFamily="34" charset="0"/>
              </a:rPr>
              <a:t>’s, and he will give all of you into our hands</a:t>
            </a:r>
            <a:r>
              <a:rPr lang="en-US" sz="3300" i="1" dirty="0" smtClean="0">
                <a:latin typeface="Arial Black" panose="020B0A04020102020204" pitchFamily="34" charset="0"/>
              </a:rPr>
              <a:t>.” </a:t>
            </a:r>
            <a:r>
              <a:rPr lang="en-US" sz="3300" i="1" baseline="30000" dirty="0" smtClean="0">
                <a:latin typeface="Arial Black" panose="020B0A04020102020204" pitchFamily="34" charset="0"/>
              </a:rPr>
              <a:t>48</a:t>
            </a:r>
            <a:r>
              <a:rPr lang="en-US" sz="3300" i="1" baseline="30000" dirty="0">
                <a:latin typeface="Arial Black" panose="020B0A04020102020204" pitchFamily="34" charset="0"/>
              </a:rPr>
              <a:t> </a:t>
            </a:r>
            <a:r>
              <a:rPr lang="en-US" sz="3300" i="1" dirty="0">
                <a:latin typeface="Arial Black" panose="020B0A04020102020204" pitchFamily="34" charset="0"/>
              </a:rPr>
              <a:t>As the Philistine moved closer to attack him, David ran quickly toward the battle line to meet him. </a:t>
            </a:r>
            <a:r>
              <a:rPr lang="en-US" sz="3300" i="1" baseline="30000" dirty="0">
                <a:latin typeface="Arial Black" panose="020B0A04020102020204" pitchFamily="34" charset="0"/>
              </a:rPr>
              <a:t>49 </a:t>
            </a:r>
            <a:r>
              <a:rPr lang="en-US" sz="3300" i="1" dirty="0">
                <a:latin typeface="Arial Black" panose="020B0A04020102020204" pitchFamily="34" charset="0"/>
              </a:rPr>
              <a:t>Reaching into his bag and taking out a stone, he slung it and struck the Philistine on the forehead. The stone sank into his forehead, and he fell facedown on the ground.</a:t>
            </a:r>
          </a:p>
          <a:p>
            <a:pPr marL="0" indent="0" algn="r">
              <a:buNone/>
            </a:pPr>
            <a:r>
              <a:rPr lang="en-US" sz="3300" b="1" u="sng" dirty="0" smtClean="0">
                <a:solidFill>
                  <a:srgbClr val="00B0F0"/>
                </a:solidFill>
                <a:latin typeface="Arial Black" panose="020B0A04020102020204" pitchFamily="34" charset="0"/>
              </a:rPr>
              <a:t>II Chronicles 20:15 </a:t>
            </a:r>
            <a:r>
              <a:rPr lang="en-US" sz="3300" b="1" i="1" dirty="0" smtClean="0">
                <a:solidFill>
                  <a:srgbClr val="00B0F0"/>
                </a:solidFill>
                <a:latin typeface="Arial Black" panose="020B0A04020102020204" pitchFamily="34" charset="0"/>
              </a:rPr>
              <a:t>– </a:t>
            </a:r>
            <a:r>
              <a:rPr lang="en-US" sz="3300" i="1" dirty="0">
                <a:solidFill>
                  <a:srgbClr val="00B0F0"/>
                </a:solidFill>
                <a:latin typeface="Arial Black" panose="020B0A04020102020204" pitchFamily="34" charset="0"/>
              </a:rPr>
              <a:t>He said: “Listen, King Jehoshaphat and all who live in Judah and Jerusalem! This is what the </a:t>
            </a:r>
            <a:r>
              <a:rPr lang="en-US" sz="3300" i="1" cap="small" dirty="0">
                <a:solidFill>
                  <a:srgbClr val="00B0F0"/>
                </a:solidFill>
                <a:latin typeface="Arial Black" panose="020B0A04020102020204" pitchFamily="34" charset="0"/>
              </a:rPr>
              <a:t>Lord</a:t>
            </a:r>
            <a:r>
              <a:rPr lang="en-US" sz="3300" i="1" dirty="0">
                <a:solidFill>
                  <a:srgbClr val="00B0F0"/>
                </a:solidFill>
                <a:latin typeface="Arial Black" panose="020B0A04020102020204" pitchFamily="34" charset="0"/>
              </a:rPr>
              <a:t> says to you: ‘Do not be afraid or discouraged because of this vast army. For the battle is not yours, but God’s.</a:t>
            </a:r>
            <a:endParaRPr lang="en-US" sz="3300" b="1" i="1" dirty="0" smtClean="0">
              <a:solidFill>
                <a:srgbClr val="00B0F0"/>
              </a:solidFill>
              <a:latin typeface="Arial Black" panose="020B0A04020102020204" pitchFamily="34" charset="0"/>
            </a:endParaRPr>
          </a:p>
          <a:p>
            <a:pPr marL="0" indent="0">
              <a:buNone/>
            </a:pPr>
            <a:r>
              <a:rPr lang="en-US" sz="3300" b="1" u="sng" dirty="0" smtClean="0">
                <a:latin typeface="Arial Black" panose="020B0A04020102020204" pitchFamily="34" charset="0"/>
              </a:rPr>
              <a:t>Joshua 23:10-11 </a:t>
            </a:r>
            <a:r>
              <a:rPr lang="en-US" sz="3300" b="1" i="1" dirty="0" smtClean="0">
                <a:latin typeface="Arial Black" panose="020B0A04020102020204" pitchFamily="34" charset="0"/>
              </a:rPr>
              <a:t>– </a:t>
            </a:r>
            <a:r>
              <a:rPr lang="en-US" sz="3300" i="1" dirty="0">
                <a:latin typeface="Arial Black" panose="020B0A04020102020204" pitchFamily="34" charset="0"/>
              </a:rPr>
              <a:t>One of you routs a thousand, because the </a:t>
            </a:r>
            <a:r>
              <a:rPr lang="en-US" sz="3300" i="1" cap="small" dirty="0">
                <a:latin typeface="Arial Black" panose="020B0A04020102020204" pitchFamily="34" charset="0"/>
              </a:rPr>
              <a:t>Lord</a:t>
            </a:r>
            <a:r>
              <a:rPr lang="en-US" sz="3300" i="1" dirty="0">
                <a:latin typeface="Arial Black" panose="020B0A04020102020204" pitchFamily="34" charset="0"/>
              </a:rPr>
              <a:t> your God fights for you, just as he promised. </a:t>
            </a:r>
            <a:r>
              <a:rPr lang="en-US" sz="3300" i="1" baseline="30000" dirty="0">
                <a:latin typeface="Arial Black" panose="020B0A04020102020204" pitchFamily="34" charset="0"/>
              </a:rPr>
              <a:t>11 </a:t>
            </a:r>
            <a:r>
              <a:rPr lang="en-US" sz="3300" i="1" dirty="0">
                <a:latin typeface="Arial Black" panose="020B0A04020102020204" pitchFamily="34" charset="0"/>
              </a:rPr>
              <a:t>So be very careful to love the </a:t>
            </a:r>
            <a:r>
              <a:rPr lang="en-US" sz="3300" i="1" cap="small" dirty="0">
                <a:latin typeface="Arial Black" panose="020B0A04020102020204" pitchFamily="34" charset="0"/>
              </a:rPr>
              <a:t>Lord</a:t>
            </a:r>
            <a:r>
              <a:rPr lang="en-US" sz="3300" i="1" dirty="0">
                <a:latin typeface="Arial Black" panose="020B0A04020102020204" pitchFamily="34" charset="0"/>
              </a:rPr>
              <a:t> your God.</a:t>
            </a:r>
            <a:endParaRPr lang="en-US" sz="3300" b="1" i="1" dirty="0" smtClean="0">
              <a:latin typeface="Arial Black" panose="020B0A04020102020204" pitchFamily="34" charset="0"/>
            </a:endParaRPr>
          </a:p>
          <a:p>
            <a:pPr marL="0" indent="0" algn="r">
              <a:buNone/>
            </a:pPr>
            <a:r>
              <a:rPr lang="en-US" sz="3300" b="1" u="sng" dirty="0" smtClean="0">
                <a:solidFill>
                  <a:srgbClr val="00B0F0"/>
                </a:solidFill>
                <a:latin typeface="Arial Black" panose="020B0A04020102020204" pitchFamily="34" charset="0"/>
              </a:rPr>
              <a:t>Mark 13:11 </a:t>
            </a:r>
            <a:r>
              <a:rPr lang="en-US" sz="3300" b="1" i="1" dirty="0" smtClean="0">
                <a:solidFill>
                  <a:srgbClr val="00B0F0"/>
                </a:solidFill>
                <a:latin typeface="Arial Black" panose="020B0A04020102020204" pitchFamily="34" charset="0"/>
              </a:rPr>
              <a:t>– </a:t>
            </a:r>
            <a:r>
              <a:rPr lang="en-US" sz="3300" i="1" dirty="0">
                <a:solidFill>
                  <a:srgbClr val="00B0F0"/>
                </a:solidFill>
                <a:latin typeface="Arial Black" panose="020B0A04020102020204" pitchFamily="34" charset="0"/>
              </a:rPr>
              <a:t>Whenever you are arrested and brought to trial, do not worry beforehand about what to say. Just say whatever is given you at the time, for it is not you speaking, but the Holy Spirit.</a:t>
            </a:r>
            <a:endParaRPr lang="en-US" sz="3300" b="1" i="1" dirty="0" smtClean="0">
              <a:solidFill>
                <a:srgbClr val="00B0F0"/>
              </a:solidFill>
              <a:latin typeface="Arial Black" panose="020B0A04020102020204" pitchFamily="34" charset="0"/>
            </a:endParaRPr>
          </a:p>
          <a:p>
            <a:pPr marL="0" indent="0">
              <a:buNone/>
            </a:pPr>
            <a:r>
              <a:rPr lang="en-US" sz="3300" b="1" u="sng" dirty="0" smtClean="0">
                <a:latin typeface="Arial Black" panose="020B0A04020102020204" pitchFamily="34" charset="0"/>
              </a:rPr>
              <a:t>Romans 8: 31, 35-37 </a:t>
            </a:r>
            <a:r>
              <a:rPr lang="en-US" sz="3300" b="1" i="1" dirty="0" smtClean="0">
                <a:latin typeface="Arial Black" panose="020B0A04020102020204" pitchFamily="34" charset="0"/>
              </a:rPr>
              <a:t>– </a:t>
            </a:r>
            <a:r>
              <a:rPr lang="en-US" sz="3300" i="1" dirty="0">
                <a:latin typeface="Arial Black" panose="020B0A04020102020204" pitchFamily="34" charset="0"/>
              </a:rPr>
              <a:t>What, then, shall we say in response to these things? If God is for us, who can be against us</a:t>
            </a:r>
            <a:r>
              <a:rPr lang="en-US" sz="3300" i="1" dirty="0" smtClean="0">
                <a:latin typeface="Arial Black" panose="020B0A04020102020204" pitchFamily="34" charset="0"/>
              </a:rPr>
              <a:t>? </a:t>
            </a:r>
            <a:r>
              <a:rPr lang="en-US" sz="3300" i="1" baseline="30000" dirty="0">
                <a:latin typeface="Arial Black" panose="020B0A04020102020204" pitchFamily="34" charset="0"/>
              </a:rPr>
              <a:t> </a:t>
            </a:r>
            <a:r>
              <a:rPr lang="en-US" sz="3300" i="1" dirty="0">
                <a:latin typeface="Arial Black" panose="020B0A04020102020204" pitchFamily="34" charset="0"/>
              </a:rPr>
              <a:t>Who shall separate us from the love of Christ? Shall trouble or hardship or persecution or famine or nakedness or danger or sword? </a:t>
            </a:r>
            <a:r>
              <a:rPr lang="en-US" sz="3300" i="1" baseline="30000" dirty="0">
                <a:latin typeface="Arial Black" panose="020B0A04020102020204" pitchFamily="34" charset="0"/>
              </a:rPr>
              <a:t>36 </a:t>
            </a:r>
            <a:r>
              <a:rPr lang="en-US" sz="3300" i="1" dirty="0">
                <a:latin typeface="Arial Black" panose="020B0A04020102020204" pitchFamily="34" charset="0"/>
              </a:rPr>
              <a:t>As it is written</a:t>
            </a:r>
            <a:r>
              <a:rPr lang="en-US" sz="3300" i="1" dirty="0" smtClean="0">
                <a:latin typeface="Arial Black" panose="020B0A04020102020204" pitchFamily="34" charset="0"/>
              </a:rPr>
              <a:t>: “</a:t>
            </a:r>
            <a:r>
              <a:rPr lang="en-US" sz="3300" i="1" dirty="0">
                <a:latin typeface="Arial Black" panose="020B0A04020102020204" pitchFamily="34" charset="0"/>
              </a:rPr>
              <a:t>For your sake we face death all day long</a:t>
            </a:r>
            <a:r>
              <a:rPr lang="en-US" sz="3300" i="1" dirty="0" smtClean="0">
                <a:latin typeface="Arial Black" panose="020B0A04020102020204" pitchFamily="34" charset="0"/>
              </a:rPr>
              <a:t>; we </a:t>
            </a:r>
            <a:r>
              <a:rPr lang="en-US" sz="3300" i="1" dirty="0">
                <a:latin typeface="Arial Black" panose="020B0A04020102020204" pitchFamily="34" charset="0"/>
              </a:rPr>
              <a:t>are considered as sheep to be slaughtered</a:t>
            </a:r>
            <a:r>
              <a:rPr lang="en-US" sz="3300" i="1" dirty="0" smtClean="0">
                <a:latin typeface="Arial Black" panose="020B0A04020102020204" pitchFamily="34" charset="0"/>
              </a:rPr>
              <a:t>.”</a:t>
            </a:r>
            <a:r>
              <a:rPr lang="en-US" sz="3300" i="1" baseline="30000" dirty="0">
                <a:latin typeface="Arial Black" panose="020B0A04020102020204" pitchFamily="34" charset="0"/>
              </a:rPr>
              <a:t> </a:t>
            </a:r>
            <a:r>
              <a:rPr lang="en-US" sz="3300" i="1" baseline="30000" dirty="0" smtClean="0">
                <a:latin typeface="Arial Black" panose="020B0A04020102020204" pitchFamily="34" charset="0"/>
              </a:rPr>
              <a:t>37</a:t>
            </a:r>
            <a:r>
              <a:rPr lang="en-US" sz="3300" i="1" baseline="30000" dirty="0">
                <a:latin typeface="Arial Black" panose="020B0A04020102020204" pitchFamily="34" charset="0"/>
              </a:rPr>
              <a:t> </a:t>
            </a:r>
            <a:r>
              <a:rPr lang="en-US" sz="3300" i="1" dirty="0">
                <a:latin typeface="Arial Black" panose="020B0A04020102020204" pitchFamily="34" charset="0"/>
              </a:rPr>
              <a:t>No, in all these things we are more than conquerors through him who loved us.</a:t>
            </a:r>
          </a:p>
          <a:p>
            <a:pPr marL="0" indent="0" algn="r">
              <a:buNone/>
            </a:pPr>
            <a:r>
              <a:rPr lang="en-US" sz="3300" b="1" u="sng" dirty="0" smtClean="0">
                <a:solidFill>
                  <a:srgbClr val="00B0F0"/>
                </a:solidFill>
                <a:effectLst>
                  <a:outerShdw blurRad="38100" dist="38100" dir="2700000" algn="tl">
                    <a:srgbClr val="000000">
                      <a:alpha val="43137"/>
                    </a:srgbClr>
                  </a:outerShdw>
                </a:effectLst>
                <a:latin typeface="Arial Black" panose="020B0A04020102020204" pitchFamily="34" charset="0"/>
              </a:rPr>
              <a:t>Philippians 4:13 </a:t>
            </a:r>
            <a:r>
              <a:rPr lang="en-US" sz="3300" b="1" i="1" dirty="0" smtClean="0">
                <a:solidFill>
                  <a:srgbClr val="00B0F0"/>
                </a:solidFill>
                <a:effectLst>
                  <a:outerShdw blurRad="38100" dist="38100" dir="2700000" algn="tl">
                    <a:srgbClr val="000000">
                      <a:alpha val="43137"/>
                    </a:srgbClr>
                  </a:outerShdw>
                </a:effectLst>
                <a:latin typeface="Arial Black" panose="020B0A04020102020204" pitchFamily="34" charset="0"/>
              </a:rPr>
              <a:t>–  </a:t>
            </a:r>
            <a:r>
              <a:rPr lang="en-US" sz="3300" i="1" baseline="30000" dirty="0">
                <a:solidFill>
                  <a:srgbClr val="00B0F0"/>
                </a:solidFill>
                <a:effectLst>
                  <a:outerShdw blurRad="38100" dist="38100" dir="2700000" algn="tl">
                    <a:srgbClr val="000000">
                      <a:alpha val="43137"/>
                    </a:srgbClr>
                  </a:outerShdw>
                </a:effectLst>
                <a:latin typeface="Arial Black" panose="020B0A04020102020204" pitchFamily="34" charset="0"/>
              </a:rPr>
              <a:t> </a:t>
            </a:r>
            <a:r>
              <a:rPr lang="en-US" sz="3300" i="1" dirty="0">
                <a:solidFill>
                  <a:srgbClr val="00B0F0"/>
                </a:solidFill>
                <a:effectLst>
                  <a:outerShdw blurRad="38100" dist="38100" dir="2700000" algn="tl">
                    <a:srgbClr val="000000">
                      <a:alpha val="43137"/>
                    </a:srgbClr>
                  </a:outerShdw>
                </a:effectLst>
                <a:latin typeface="Arial Black" panose="020B0A04020102020204" pitchFamily="34" charset="0"/>
              </a:rPr>
              <a:t>I can do all this through him who gives me strength.</a:t>
            </a:r>
            <a:endParaRPr lang="en-US" sz="3300" b="1" i="1" dirty="0" smtClean="0">
              <a:solidFill>
                <a:srgbClr val="00B0F0"/>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sz="3300" b="1" i="1" dirty="0" smtClean="0">
                <a:latin typeface="Arial Black" panose="020B0A04020102020204" pitchFamily="34" charset="0"/>
              </a:rPr>
              <a:t>   </a:t>
            </a:r>
            <a:endParaRPr lang="en-US" sz="3300" i="1" dirty="0">
              <a:latin typeface="Arial Black" panose="020B0A04020102020204" pitchFamily="34" charset="0"/>
            </a:endParaRPr>
          </a:p>
          <a:p>
            <a:endParaRPr lang="en-US" dirty="0"/>
          </a:p>
        </p:txBody>
      </p:sp>
    </p:spTree>
    <p:extLst>
      <p:ext uri="{BB962C8B-B14F-4D97-AF65-F5344CB8AC3E}">
        <p14:creationId xmlns:p14="http://schemas.microsoft.com/office/powerpoint/2010/main" val="256440443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025667" y="1"/>
            <a:ext cx="3166334" cy="2463500"/>
          </a:xfrm>
          <a:prstGeom prst="rect">
            <a:avLst/>
          </a:prstGeom>
        </p:spPr>
      </p:pic>
      <p:sp>
        <p:nvSpPr>
          <p:cNvPr id="2" name="Title 1"/>
          <p:cNvSpPr>
            <a:spLocks noGrp="1"/>
          </p:cNvSpPr>
          <p:nvPr>
            <p:ph type="title"/>
          </p:nvPr>
        </p:nvSpPr>
        <p:spPr>
          <a:xfrm>
            <a:off x="247425" y="1344706"/>
            <a:ext cx="11854928" cy="5432612"/>
          </a:xfrm>
        </p:spPr>
        <p:txBody>
          <a:bodyPr>
            <a:normAutofit fontScale="90000"/>
          </a:bodyPr>
          <a:lstStyle/>
          <a:p>
            <a:r>
              <a:rPr lang="en-US" sz="8800" b="1" dirty="0">
                <a:latin typeface="Arial Black" panose="020B0A04020102020204" pitchFamily="34" charset="0"/>
              </a:rPr>
              <a:t>Yes, I am </a:t>
            </a:r>
            <a:r>
              <a:rPr lang="en-US" sz="8800" b="1" dirty="0" smtClean="0">
                <a:latin typeface="Arial Black" panose="020B0A04020102020204" pitchFamily="34" charset="0"/>
              </a:rPr>
              <a:t/>
            </a:r>
            <a:br>
              <a:rPr lang="en-US" sz="8800" b="1" dirty="0" smtClean="0">
                <a:latin typeface="Arial Black" panose="020B0A04020102020204" pitchFamily="34" charset="0"/>
              </a:rPr>
            </a:br>
            <a:r>
              <a:rPr lang="en-US" sz="8800" b="1" dirty="0" smtClean="0">
                <a:latin typeface="Arial Black" panose="020B0A04020102020204" pitchFamily="34" charset="0"/>
              </a:rPr>
              <a:t>more </a:t>
            </a:r>
            <a:r>
              <a:rPr lang="en-US" sz="8800" b="1" dirty="0">
                <a:latin typeface="Arial Black" panose="020B0A04020102020204" pitchFamily="34" charset="0"/>
              </a:rPr>
              <a:t>than a </a:t>
            </a:r>
            <a:r>
              <a:rPr lang="en-US" sz="8800" b="1" u="sng" dirty="0">
                <a:solidFill>
                  <a:srgbClr val="00B0F0"/>
                </a:solidFill>
                <a:latin typeface="Arial Black" panose="020B0A04020102020204" pitchFamily="34" charset="0"/>
              </a:rPr>
              <a:t>conqueror</a:t>
            </a:r>
            <a:r>
              <a:rPr lang="en-US" sz="8800" b="1" dirty="0">
                <a:latin typeface="Arial Black" panose="020B0A04020102020204" pitchFamily="34" charset="0"/>
              </a:rPr>
              <a:t> in </a:t>
            </a:r>
            <a:r>
              <a:rPr lang="en-US" sz="8800" b="1" dirty="0" smtClean="0">
                <a:latin typeface="Arial Black" panose="020B0A04020102020204" pitchFamily="34" charset="0"/>
              </a:rPr>
              <a:t>Christ !</a:t>
            </a:r>
            <a:br>
              <a:rPr lang="en-US" sz="8800" b="1" dirty="0" smtClean="0">
                <a:latin typeface="Arial Black" panose="020B0A04020102020204" pitchFamily="34" charset="0"/>
              </a:rPr>
            </a:br>
            <a:r>
              <a:rPr lang="en-US" sz="8900" b="1" i="1" dirty="0" smtClean="0">
                <a:solidFill>
                  <a:srgbClr val="FFC000"/>
                </a:solidFill>
                <a:effectLst>
                  <a:outerShdw blurRad="38100" dist="38100" dir="2700000" algn="tl">
                    <a:srgbClr val="000000">
                      <a:alpha val="43137"/>
                    </a:srgbClr>
                  </a:outerShdw>
                </a:effectLst>
                <a:latin typeface="Arial Black" panose="020B0A04020102020204" pitchFamily="34" charset="0"/>
              </a:rPr>
              <a:t>I can do all things through Him who </a:t>
            </a:r>
            <a:br>
              <a:rPr lang="en-US" sz="8900" b="1" i="1" dirty="0" smtClean="0">
                <a:solidFill>
                  <a:srgbClr val="FFC000"/>
                </a:solidFill>
                <a:effectLst>
                  <a:outerShdw blurRad="38100" dist="38100" dir="2700000" algn="tl">
                    <a:srgbClr val="000000">
                      <a:alpha val="43137"/>
                    </a:srgbClr>
                  </a:outerShdw>
                </a:effectLst>
                <a:latin typeface="Arial Black" panose="020B0A04020102020204" pitchFamily="34" charset="0"/>
              </a:rPr>
            </a:br>
            <a:r>
              <a:rPr lang="en-US" sz="8900" b="1" i="1" dirty="0" smtClean="0">
                <a:solidFill>
                  <a:srgbClr val="FFC000"/>
                </a:solidFill>
                <a:effectLst>
                  <a:outerShdw blurRad="38100" dist="38100" dir="2700000" algn="tl">
                    <a:srgbClr val="000000">
                      <a:alpha val="43137"/>
                    </a:srgbClr>
                  </a:outerShdw>
                </a:effectLst>
                <a:latin typeface="Arial Black" panose="020B0A04020102020204" pitchFamily="34" charset="0"/>
              </a:rPr>
              <a:t>gives me strength.</a:t>
            </a:r>
            <a:r>
              <a:rPr lang="en-US" sz="8900" i="1" dirty="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8900" i="1" dirty="0">
                <a:solidFill>
                  <a:srgbClr val="FFC000"/>
                </a:solidFill>
                <a:effectLst>
                  <a:outerShdw blurRad="38100" dist="38100" dir="2700000" algn="tl">
                    <a:srgbClr val="000000">
                      <a:alpha val="43137"/>
                    </a:srgbClr>
                  </a:outerShdw>
                </a:effectLst>
                <a:latin typeface="Arial Black" panose="020B0A04020102020204" pitchFamily="34" charset="0"/>
              </a:rPr>
            </a:br>
            <a:endParaRPr lang="en-US" sz="8900" i="1" dirty="0">
              <a:solidFill>
                <a:srgbClr val="FFC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224347051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2929" y="3657601"/>
            <a:ext cx="4765636" cy="3200399"/>
          </a:xfrm>
          <a:prstGeom prst="rect">
            <a:avLst/>
          </a:prstGeom>
          <a:ln>
            <a:noFill/>
          </a:ln>
          <a:effectLst>
            <a:softEdge rad="112500"/>
          </a:effectLst>
        </p:spPr>
      </p:pic>
      <p:sp>
        <p:nvSpPr>
          <p:cNvPr id="3" name="Content Placeholder 2"/>
          <p:cNvSpPr>
            <a:spLocks noGrp="1"/>
          </p:cNvSpPr>
          <p:nvPr>
            <p:ph idx="1"/>
          </p:nvPr>
        </p:nvSpPr>
        <p:spPr>
          <a:xfrm>
            <a:off x="182881" y="150607"/>
            <a:ext cx="12009120" cy="4797911"/>
          </a:xfrm>
        </p:spPr>
        <p:txBody>
          <a:bodyPr>
            <a:normAutofit fontScale="92500" lnSpcReduction="10000"/>
          </a:bodyPr>
          <a:lstStyle/>
          <a:p>
            <a:pPr marL="0" indent="0">
              <a:buNone/>
            </a:pPr>
            <a:r>
              <a:rPr lang="en-US" sz="7800" b="1" i="1" dirty="0" smtClean="0">
                <a:ln>
                  <a:solidFill>
                    <a:schemeClr val="tx1"/>
                  </a:solidFill>
                </a:ln>
                <a:solidFill>
                  <a:schemeClr val="tx1"/>
                </a:solidFill>
                <a:effectLst>
                  <a:outerShdw blurRad="38100" dist="38100" dir="2700000" algn="tl">
                    <a:srgbClr val="000000">
                      <a:alpha val="43137"/>
                    </a:srgbClr>
                  </a:outerShdw>
                </a:effectLst>
                <a:latin typeface="Arial Black" panose="020B0A04020102020204" pitchFamily="34" charset="0"/>
              </a:rPr>
              <a:t>“But </a:t>
            </a:r>
            <a:r>
              <a:rPr lang="en-US" sz="7800" b="1" i="1" dirty="0">
                <a:ln>
                  <a:solidFill>
                    <a:schemeClr val="tx1"/>
                  </a:solidFill>
                </a:ln>
                <a:solidFill>
                  <a:schemeClr val="tx1"/>
                </a:solidFill>
                <a:effectLst>
                  <a:outerShdw blurRad="38100" dist="38100" dir="2700000" algn="tl">
                    <a:srgbClr val="000000">
                      <a:alpha val="43137"/>
                    </a:srgbClr>
                  </a:outerShdw>
                </a:effectLst>
                <a:latin typeface="Arial Black" panose="020B0A04020102020204" pitchFamily="34" charset="0"/>
              </a:rPr>
              <a:t>you will receive power when the Holy Spirit comes on you, </a:t>
            </a:r>
            <a:r>
              <a:rPr lang="en-US" sz="7800" b="1" i="1" dirty="0">
                <a:ln>
                  <a:solidFill>
                    <a:schemeClr val="tx1"/>
                  </a:solidFill>
                </a:ln>
                <a:solidFill>
                  <a:srgbClr val="00B0F0"/>
                </a:solidFill>
                <a:effectLst>
                  <a:outerShdw blurRad="38100" dist="38100" dir="2700000" algn="tl">
                    <a:srgbClr val="000000">
                      <a:alpha val="43137"/>
                    </a:srgbClr>
                  </a:outerShdw>
                </a:effectLst>
                <a:latin typeface="Arial Black" panose="020B0A04020102020204" pitchFamily="34" charset="0"/>
              </a:rPr>
              <a:t>and you will be My witnesses</a:t>
            </a:r>
            <a:r>
              <a:rPr lang="en-US" sz="7800" b="1" i="1" dirty="0" smtClean="0">
                <a:ln>
                  <a:solidFill>
                    <a:schemeClr val="tx1"/>
                  </a:solidFill>
                </a:ln>
                <a:solidFill>
                  <a:srgbClr val="00B0F0"/>
                </a:solidFill>
                <a:effectLst>
                  <a:outerShdw blurRad="38100" dist="38100" dir="2700000" algn="tl">
                    <a:srgbClr val="000000">
                      <a:alpha val="43137"/>
                    </a:srgbClr>
                  </a:outerShdw>
                </a:effectLst>
                <a:latin typeface="Arial Black" panose="020B0A04020102020204" pitchFamily="34" charset="0"/>
              </a:rPr>
              <a:t>…” </a:t>
            </a:r>
            <a:endParaRPr lang="en-US" sz="7800" b="1" dirty="0">
              <a:ln>
                <a:solidFill>
                  <a:schemeClr val="tx1"/>
                </a:solidFill>
              </a:ln>
              <a:solidFill>
                <a:srgbClr val="00B0F0"/>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dirty="0">
              <a:ln>
                <a:solidFill>
                  <a:schemeClr val="tx1"/>
                </a:solidFill>
              </a:ln>
            </a:endParaRPr>
          </a:p>
        </p:txBody>
      </p:sp>
    </p:spTree>
    <p:extLst>
      <p:ext uri="{BB962C8B-B14F-4D97-AF65-F5344CB8AC3E}">
        <p14:creationId xmlns:p14="http://schemas.microsoft.com/office/powerpoint/2010/main" val="124145540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595" y="0"/>
            <a:ext cx="9244405" cy="1688951"/>
          </a:xfrm>
        </p:spPr>
        <p:txBody>
          <a:bodyPr>
            <a:noAutofit/>
          </a:bodyPr>
          <a:lstStyle/>
          <a:p>
            <a:pPr algn="l"/>
            <a:r>
              <a:rPr lang="en-US" sz="5400" dirty="0" smtClean="0">
                <a:solidFill>
                  <a:srgbClr val="FFC000"/>
                </a:solidFill>
                <a:effectLst>
                  <a:outerShdw blurRad="38100" dist="38100" dir="2700000" algn="tl">
                    <a:srgbClr val="000000">
                      <a:alpha val="43137"/>
                    </a:srgbClr>
                  </a:outerShdw>
                </a:effectLst>
                <a:latin typeface="Arial Black" panose="020B0A04020102020204" pitchFamily="34" charset="0"/>
              </a:rPr>
              <a:t>Who is your	Bible Hero?   </a:t>
            </a:r>
            <a:endParaRPr lang="en-US" sz="5400" dirty="0">
              <a:solidFill>
                <a:srgbClr val="FFC000"/>
              </a:solidFill>
              <a:effectLst>
                <a:outerShdw blurRad="38100" dist="38100" dir="2700000" algn="tl">
                  <a:srgbClr val="000000">
                    <a:alpha val="43137"/>
                  </a:srgbClr>
                </a:outerShdw>
              </a:effectLst>
              <a:latin typeface="Arial Black" panose="020B0A04020102020204" pitchFamily="34" charset="0"/>
            </a:endParaRPr>
          </a:p>
        </p:txBody>
      </p:sp>
      <p:pic>
        <p:nvPicPr>
          <p:cNvPr id="4" name="yui_3_5_1_1_1420047896253_1733" descr="https://sp.yimg.com/ib/th?id=HN.608002150727811409&amp;pid=15.1&amp;P=0">
            <a:hlinkClick r:id="rId2" tgtFrame="&quot;_top&quo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947595" cy="1871830"/>
          </a:xfrm>
          <a:prstGeom prst="rect">
            <a:avLst/>
          </a:prstGeom>
          <a:ln>
            <a:noFill/>
          </a:ln>
          <a:effectLst>
            <a:softEdge rad="112500"/>
          </a:effectLst>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34420"/>
          <a:stretch/>
        </p:blipFill>
        <p:spPr>
          <a:xfrm>
            <a:off x="4262150" y="1871826"/>
            <a:ext cx="1928296" cy="2463501"/>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b="15738"/>
          <a:stretch/>
        </p:blipFill>
        <p:spPr>
          <a:xfrm>
            <a:off x="2144523" y="1871826"/>
            <a:ext cx="2137020" cy="2463501"/>
          </a:xfrm>
          <a:prstGeom prst="rect">
            <a:avLst/>
          </a:prstGeom>
          <a:ln>
            <a:noFill/>
          </a:ln>
          <a:effectLst>
            <a:outerShdw blurRad="292100" dist="139700" dir="2700000" algn="tl" rotWithShape="0">
              <a:srgbClr val="333333">
                <a:alpha val="65000"/>
              </a:srgbClr>
            </a:outerShdw>
          </a:effectLst>
        </p:spPr>
      </p:pic>
      <p:pic>
        <p:nvPicPr>
          <p:cNvPr id="7" name="ihover-img" descr="Moses+Joshua">
            <a:hlinkClick r:id="rId6" tgtFrame="&quot;&quo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871832"/>
            <a:ext cx="2173045" cy="2463500"/>
          </a:xfrm>
          <a:prstGeom prst="rect">
            <a:avLst/>
          </a:prstGeom>
          <a:ln>
            <a:noFill/>
          </a:ln>
          <a:effectLst>
            <a:outerShdw blurRad="292100" dist="139700" dir="2700000" algn="tl" rotWithShape="0">
              <a:srgbClr val="333333">
                <a:alpha val="65000"/>
              </a:srgbClr>
            </a:outerShdw>
          </a:effectLst>
        </p:spPr>
      </p:pic>
      <p:pic>
        <p:nvPicPr>
          <p:cNvPr id="8"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5095" y="1871826"/>
            <a:ext cx="2026273" cy="2463500"/>
          </a:xfrm>
          <a:prstGeom prst="rect">
            <a:avLst/>
          </a:prstGeom>
          <a:ln>
            <a:noFill/>
          </a:ln>
          <a:effectLst>
            <a:outerShdw blurRad="292100" dist="139700" dir="2700000" algn="tl" rotWithShape="0">
              <a:srgbClr val="333333">
                <a:alpha val="65000"/>
              </a:srgbClr>
            </a:outerShdw>
          </a:effectLst>
        </p:spPr>
      </p:pic>
      <p:pic>
        <p:nvPicPr>
          <p:cNvPr id="12" name="Picture 11"/>
          <p:cNvPicPr>
            <a:picLocks noChangeAspect="1"/>
          </p:cNvPicPr>
          <p:nvPr/>
        </p:nvPicPr>
        <p:blipFill rotWithShape="1">
          <a:blip r:embed="rId9">
            <a:extLst>
              <a:ext uri="{28A0092B-C50C-407E-A947-70E740481C1C}">
                <a14:useLocalDpi xmlns:a14="http://schemas.microsoft.com/office/drawing/2010/main" val="0"/>
              </a:ext>
            </a:extLst>
          </a:blip>
          <a:srcRect t="4461" r="2667"/>
          <a:stretch/>
        </p:blipFill>
        <p:spPr>
          <a:xfrm>
            <a:off x="8191369" y="1871826"/>
            <a:ext cx="1981530" cy="2463500"/>
          </a:xfrm>
          <a:prstGeom prst="rect">
            <a:avLst/>
          </a:prstGeom>
        </p:spPr>
      </p:pic>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172899" y="1871826"/>
            <a:ext cx="2019102" cy="2463500"/>
          </a:xfrm>
          <a:prstGeom prst="rect">
            <a:avLst/>
          </a:prstGeom>
        </p:spPr>
      </p:pic>
      <p:pic>
        <p:nvPicPr>
          <p:cNvPr id="10" name="Picture 9"/>
          <p:cNvPicPr>
            <a:picLocks noChangeAspect="1"/>
          </p:cNvPicPr>
          <p:nvPr/>
        </p:nvPicPr>
        <p:blipFill rotWithShape="1">
          <a:blip r:embed="rId11" cstate="print">
            <a:extLst>
              <a:ext uri="{28A0092B-C50C-407E-A947-70E740481C1C}">
                <a14:useLocalDpi xmlns:a14="http://schemas.microsoft.com/office/drawing/2010/main" val="0"/>
              </a:ext>
            </a:extLst>
          </a:blip>
          <a:srcRect b="17176"/>
          <a:stretch/>
        </p:blipFill>
        <p:spPr>
          <a:xfrm>
            <a:off x="-1" y="4335326"/>
            <a:ext cx="2158142" cy="2522674"/>
          </a:xfrm>
          <a:prstGeom prst="rect">
            <a:avLst/>
          </a:prstGeom>
        </p:spPr>
      </p:pic>
    </p:spTree>
    <p:extLst>
      <p:ext uri="{BB962C8B-B14F-4D97-AF65-F5344CB8AC3E}">
        <p14:creationId xmlns:p14="http://schemas.microsoft.com/office/powerpoint/2010/main" val="165473900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6" y="365761"/>
            <a:ext cx="12030634" cy="5185184"/>
          </a:xfrm>
        </p:spPr>
        <p:txBody>
          <a:bodyPr>
            <a:normAutofit fontScale="90000"/>
          </a:bodyPr>
          <a:lstStyle/>
          <a:p>
            <a:r>
              <a:rPr lang="en-US" b="1" u="sng" dirty="0" smtClean="0">
                <a:solidFill>
                  <a:srgbClr val="FFC000"/>
                </a:solidFill>
                <a:latin typeface="Arial Black" panose="020B0A04020102020204" pitchFamily="34" charset="0"/>
              </a:rPr>
              <a:t>July</a:t>
            </a:r>
            <a:r>
              <a:rPr lang="en-US" b="1" dirty="0">
                <a:solidFill>
                  <a:srgbClr val="FFC000"/>
                </a:solidFill>
                <a:latin typeface="Arial Black" panose="020B0A04020102020204" pitchFamily="34" charset="0"/>
              </a:rPr>
              <a:t>:   </a:t>
            </a:r>
            <a:r>
              <a:rPr lang="en-US" b="1" dirty="0" smtClean="0">
                <a:latin typeface="Arial Black" panose="020B0A04020102020204" pitchFamily="34" charset="0"/>
              </a:rPr>
              <a:t/>
            </a:r>
            <a:br>
              <a:rPr lang="en-US" b="1" dirty="0" smtClean="0">
                <a:latin typeface="Arial Black" panose="020B0A04020102020204" pitchFamily="34" charset="0"/>
              </a:rPr>
            </a:br>
            <a:r>
              <a:rPr lang="en-US" b="1" dirty="0" smtClean="0">
                <a:latin typeface="Arial Black" panose="020B0A04020102020204" pitchFamily="34" charset="0"/>
              </a:rPr>
              <a:t>     </a:t>
            </a:r>
            <a:br>
              <a:rPr lang="en-US" b="1" dirty="0" smtClean="0">
                <a:latin typeface="Arial Black" panose="020B0A04020102020204" pitchFamily="34" charset="0"/>
              </a:rPr>
            </a:br>
            <a:r>
              <a:rPr lang="en-US" sz="8000" b="1" dirty="0" smtClean="0">
                <a:solidFill>
                  <a:schemeClr val="tx1"/>
                </a:solidFill>
                <a:effectLst>
                  <a:outerShdw blurRad="38100" dist="38100" dir="2700000" algn="tl">
                    <a:srgbClr val="000000">
                      <a:alpha val="43137"/>
                    </a:srgbClr>
                  </a:outerShdw>
                </a:effectLst>
                <a:latin typeface="Arial Black" panose="020B0A04020102020204" pitchFamily="34" charset="0"/>
              </a:rPr>
              <a:t>Witness </a:t>
            </a:r>
            <a:r>
              <a:rPr lang="en-US" sz="8000" b="1" dirty="0">
                <a:solidFill>
                  <a:schemeClr val="tx1"/>
                </a:solidFill>
                <a:effectLst>
                  <a:outerShdw blurRad="38100" dist="38100" dir="2700000" algn="tl">
                    <a:srgbClr val="000000">
                      <a:alpha val="43137"/>
                    </a:srgbClr>
                  </a:outerShdw>
                </a:effectLst>
                <a:latin typeface="Arial Black" panose="020B0A04020102020204" pitchFamily="34" charset="0"/>
              </a:rPr>
              <a:t>#7: </a:t>
            </a:r>
            <a:r>
              <a:rPr lang="en-US" sz="8000" b="1" dirty="0" smtClean="0">
                <a:solidFill>
                  <a:schemeClr val="tx1"/>
                </a:solidFill>
                <a:effectLst>
                  <a:outerShdw blurRad="38100" dist="38100" dir="2700000" algn="tl">
                    <a:srgbClr val="000000">
                      <a:alpha val="43137"/>
                    </a:srgbClr>
                  </a:outerShdw>
                </a:effectLst>
                <a:latin typeface="Arial Black" panose="020B0A04020102020204" pitchFamily="34" charset="0"/>
              </a:rPr>
              <a:t/>
            </a:r>
            <a:br>
              <a:rPr lang="en-US" sz="8000" b="1" dirty="0" smtClean="0">
                <a:solidFill>
                  <a:schemeClr val="tx1"/>
                </a:solidFill>
                <a:effectLst>
                  <a:outerShdw blurRad="38100" dist="38100" dir="2700000" algn="tl">
                    <a:srgbClr val="000000">
                      <a:alpha val="43137"/>
                    </a:srgbClr>
                  </a:outerShdw>
                </a:effectLst>
                <a:latin typeface="Arial Black" panose="020B0A04020102020204" pitchFamily="34" charset="0"/>
              </a:rPr>
            </a:br>
            <a:r>
              <a:rPr lang="en-US" sz="8000" b="1" dirty="0" smtClean="0">
                <a:solidFill>
                  <a:schemeClr val="tx1"/>
                </a:solidFill>
                <a:effectLst>
                  <a:outerShdw blurRad="38100" dist="38100" dir="2700000" algn="tl">
                    <a:srgbClr val="000000">
                      <a:alpha val="43137"/>
                    </a:srgbClr>
                  </a:outerShdw>
                </a:effectLst>
                <a:latin typeface="Arial Black" panose="020B0A04020102020204" pitchFamily="34" charset="0"/>
              </a:rPr>
              <a:t>David, A </a:t>
            </a:r>
            <a:r>
              <a:rPr lang="en-US" sz="8000" b="1" dirty="0">
                <a:solidFill>
                  <a:schemeClr val="tx1"/>
                </a:solidFill>
                <a:effectLst>
                  <a:outerShdw blurRad="38100" dist="38100" dir="2700000" algn="tl">
                    <a:srgbClr val="000000">
                      <a:alpha val="43137"/>
                    </a:srgbClr>
                  </a:outerShdw>
                </a:effectLst>
                <a:latin typeface="Arial Black" panose="020B0A04020102020204" pitchFamily="34" charset="0"/>
              </a:rPr>
              <a:t>Whole-Hearted Witness for God</a:t>
            </a:r>
            <a:r>
              <a:rPr lang="en-US" sz="8000" dirty="0">
                <a:solidFill>
                  <a:schemeClr val="tx1"/>
                </a:solidFill>
                <a:effectLst>
                  <a:outerShdw blurRad="38100" dist="38100" dir="2700000" algn="tl">
                    <a:srgbClr val="000000">
                      <a:alpha val="43137"/>
                    </a:srgbClr>
                  </a:outerShdw>
                </a:effectLst>
                <a:latin typeface="Arial Black" panose="020B0A04020102020204" pitchFamily="34" charset="0"/>
              </a:rPr>
              <a:t/>
            </a:r>
            <a:br>
              <a:rPr lang="en-US" sz="8000" dirty="0">
                <a:solidFill>
                  <a:schemeClr val="tx1"/>
                </a:solidFill>
                <a:effectLst>
                  <a:outerShdw blurRad="38100" dist="38100" dir="2700000" algn="tl">
                    <a:srgbClr val="000000">
                      <a:alpha val="43137"/>
                    </a:srgbClr>
                  </a:outerShdw>
                </a:effectLst>
                <a:latin typeface="Arial Black" panose="020B0A04020102020204" pitchFamily="34" charset="0"/>
              </a:rPr>
            </a:br>
            <a:endParaRPr lang="en-US" sz="8000" dirty="0">
              <a:solidFill>
                <a:schemeClr val="tx1"/>
              </a:solidFill>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0" y="5249733"/>
            <a:ext cx="12192000" cy="1608266"/>
          </a:xfrm>
        </p:spPr>
        <p:txBody>
          <a:bodyPr/>
          <a:lstStyle/>
          <a:p>
            <a:pPr marL="0" indent="0" algn="ctr">
              <a:buNone/>
            </a:pPr>
            <a:r>
              <a:rPr lang="en-US" sz="4400" b="1" dirty="0">
                <a:solidFill>
                  <a:srgbClr val="FFC000"/>
                </a:solidFill>
                <a:effectLst>
                  <a:outerShdw blurRad="38100" dist="38100" dir="2700000" algn="tl">
                    <a:srgbClr val="000000">
                      <a:alpha val="43137"/>
                    </a:srgbClr>
                  </a:outerShdw>
                </a:effectLst>
                <a:latin typeface="Arial Black" panose="020B0A04020102020204" pitchFamily="34" charset="0"/>
              </a:rPr>
              <a:t>A brave-hearted, pure-hearted, broken-hearted man after God’s own heart. </a:t>
            </a:r>
            <a:endParaRPr lang="en-US" sz="4400" dirty="0">
              <a:solidFill>
                <a:srgbClr val="FFC000"/>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10033858" y="0"/>
            <a:ext cx="2158142" cy="2452744"/>
          </a:xfrm>
          <a:prstGeom prst="rect">
            <a:avLst/>
          </a:prstGeom>
        </p:spPr>
      </p:pic>
    </p:spTree>
    <p:extLst>
      <p:ext uri="{BB962C8B-B14F-4D97-AF65-F5344CB8AC3E}">
        <p14:creationId xmlns:p14="http://schemas.microsoft.com/office/powerpoint/2010/main" val="171703942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334" y="107577"/>
            <a:ext cx="11973261" cy="6750424"/>
          </a:xfrm>
        </p:spPr>
        <p:txBody>
          <a:bodyPr>
            <a:noAutofit/>
          </a:bodyPr>
          <a:lstStyle/>
          <a:p>
            <a:pPr marL="0" indent="0">
              <a:buNone/>
            </a:pPr>
            <a:r>
              <a:rPr lang="en-US" sz="1700" b="1" i="1" u="sng" dirty="0">
                <a:latin typeface="Arial Black" panose="020B0A04020102020204" pitchFamily="34" charset="0"/>
              </a:rPr>
              <a:t>I Samuel 17: </a:t>
            </a:r>
            <a:r>
              <a:rPr lang="en-US" sz="1700" b="1" i="1" u="sng" dirty="0" smtClean="0">
                <a:latin typeface="Arial Black" panose="020B0A04020102020204" pitchFamily="34" charset="0"/>
              </a:rPr>
              <a:t>32-49 </a:t>
            </a:r>
            <a:r>
              <a:rPr lang="en-US" sz="1700" b="1" i="1" dirty="0" smtClean="0">
                <a:latin typeface="Arial Black" panose="020B0A04020102020204" pitchFamily="34" charset="0"/>
              </a:rPr>
              <a:t>  David </a:t>
            </a:r>
            <a:r>
              <a:rPr lang="en-US" sz="1700" b="1" i="1" dirty="0">
                <a:latin typeface="Arial Black" panose="020B0A04020102020204" pitchFamily="34" charset="0"/>
              </a:rPr>
              <a:t>said to Saul, Let no one lose heart on account of this Philistine; your servant will go and fight him.</a:t>
            </a:r>
            <a:r>
              <a:rPr lang="en-US" sz="1700" b="1" i="1" baseline="30000" dirty="0">
                <a:latin typeface="Arial Black" panose="020B0A04020102020204" pitchFamily="34" charset="0"/>
              </a:rPr>
              <a:t>33 </a:t>
            </a:r>
            <a:r>
              <a:rPr lang="en-US" sz="1700" b="1" i="1" dirty="0">
                <a:latin typeface="Arial Black" panose="020B0A04020102020204" pitchFamily="34" charset="0"/>
              </a:rPr>
              <a:t>Saul replied, You are not able to go out against this Philistine and fight him; you are only a young man, and he has been a warrior from his youth.</a:t>
            </a:r>
            <a:r>
              <a:rPr lang="en-US" sz="1700" b="1" i="1" baseline="30000" dirty="0">
                <a:latin typeface="Arial Black" panose="020B0A04020102020204" pitchFamily="34" charset="0"/>
              </a:rPr>
              <a:t>34 </a:t>
            </a:r>
            <a:r>
              <a:rPr lang="en-US" sz="1700" b="1" i="1" dirty="0">
                <a:latin typeface="Arial Black" panose="020B0A04020102020204" pitchFamily="34" charset="0"/>
              </a:rPr>
              <a:t>But David said to Saul, Your servant has been keeping his father’s sheep. When a lion or a bear came and carried off a sheep from the flock, </a:t>
            </a:r>
            <a:r>
              <a:rPr lang="en-US" sz="1700" b="1" i="1" baseline="30000" dirty="0">
                <a:latin typeface="Arial Black" panose="020B0A04020102020204" pitchFamily="34" charset="0"/>
              </a:rPr>
              <a:t>35 </a:t>
            </a:r>
            <a:r>
              <a:rPr lang="en-US" sz="1700" b="1" i="1" dirty="0">
                <a:latin typeface="Arial Black" panose="020B0A04020102020204" pitchFamily="34" charset="0"/>
              </a:rPr>
              <a:t>I went after it, struck it and rescued the sheep from its mouth. When it turned on me, I seized it by its hair, struck it and killed it. </a:t>
            </a:r>
            <a:r>
              <a:rPr lang="en-US" sz="1700" b="1" i="1" baseline="30000" dirty="0">
                <a:latin typeface="Arial Black" panose="020B0A04020102020204" pitchFamily="34" charset="0"/>
              </a:rPr>
              <a:t>36 </a:t>
            </a:r>
            <a:r>
              <a:rPr lang="en-US" sz="1700" b="1" i="1" dirty="0">
                <a:latin typeface="Arial Black" panose="020B0A04020102020204" pitchFamily="34" charset="0"/>
              </a:rPr>
              <a:t>Your servant has killed both the lion and the bear; this uncircumcised Philistine will be like one of them, because he has defied the armies of the living God. </a:t>
            </a:r>
            <a:r>
              <a:rPr lang="en-US" sz="1700" b="1" i="1" baseline="30000" dirty="0">
                <a:latin typeface="Arial Black" panose="020B0A04020102020204" pitchFamily="34" charset="0"/>
              </a:rPr>
              <a:t>37 </a:t>
            </a:r>
            <a:r>
              <a:rPr lang="en-US" sz="1700" b="1" i="1" dirty="0">
                <a:latin typeface="Arial Black" panose="020B0A04020102020204" pitchFamily="34" charset="0"/>
              </a:rPr>
              <a:t>The </a:t>
            </a:r>
            <a:r>
              <a:rPr lang="en-US" sz="1700" b="1" i="1" cap="small" dirty="0">
                <a:latin typeface="Arial Black" panose="020B0A04020102020204" pitchFamily="34" charset="0"/>
              </a:rPr>
              <a:t>Lord</a:t>
            </a:r>
            <a:r>
              <a:rPr lang="en-US" sz="1700" b="1" i="1" dirty="0">
                <a:latin typeface="Arial Black" panose="020B0A04020102020204" pitchFamily="34" charset="0"/>
              </a:rPr>
              <a:t> who rescued me from the paw of the lion and the paw of the bear will rescue me from the hand of this Philistine. Saul said to David, “Go, and the </a:t>
            </a:r>
            <a:r>
              <a:rPr lang="en-US" sz="1700" b="1" i="1" cap="small" dirty="0">
                <a:latin typeface="Arial Black" panose="020B0A04020102020204" pitchFamily="34" charset="0"/>
              </a:rPr>
              <a:t>Lord</a:t>
            </a:r>
            <a:r>
              <a:rPr lang="en-US" sz="1700" b="1" i="1" dirty="0">
                <a:latin typeface="Arial Black" panose="020B0A04020102020204" pitchFamily="34" charset="0"/>
              </a:rPr>
              <a:t> be with you.</a:t>
            </a:r>
            <a:r>
              <a:rPr lang="en-US" sz="1700" b="1" i="1" baseline="30000" dirty="0">
                <a:latin typeface="Arial Black" panose="020B0A04020102020204" pitchFamily="34" charset="0"/>
              </a:rPr>
              <a:t>38 </a:t>
            </a:r>
            <a:r>
              <a:rPr lang="en-US" sz="1700" b="1" i="1" dirty="0">
                <a:latin typeface="Arial Black" panose="020B0A04020102020204" pitchFamily="34" charset="0"/>
              </a:rPr>
              <a:t>Then Saul dressed David in his own tunic. He put a coat of armor on him and a bronze helmet on his head. </a:t>
            </a:r>
            <a:r>
              <a:rPr lang="en-US" sz="1700" b="1" i="1" baseline="30000" dirty="0">
                <a:latin typeface="Arial Black" panose="020B0A04020102020204" pitchFamily="34" charset="0"/>
              </a:rPr>
              <a:t>39 </a:t>
            </a:r>
            <a:r>
              <a:rPr lang="en-US" sz="1700" b="1" i="1" dirty="0">
                <a:latin typeface="Arial Black" panose="020B0A04020102020204" pitchFamily="34" charset="0"/>
              </a:rPr>
              <a:t>David fastened on his sword over the tunic and tried walking around, because he was not used to them. I cannot go in these, he said to Saul, because I am not used to them. So he took them off. </a:t>
            </a:r>
            <a:r>
              <a:rPr lang="en-US" sz="1700" b="1" i="1" baseline="30000" dirty="0">
                <a:latin typeface="Arial Black" panose="020B0A04020102020204" pitchFamily="34" charset="0"/>
              </a:rPr>
              <a:t>40 </a:t>
            </a:r>
            <a:r>
              <a:rPr lang="en-US" sz="1700" b="1" i="1" dirty="0">
                <a:latin typeface="Arial Black" panose="020B0A04020102020204" pitchFamily="34" charset="0"/>
              </a:rPr>
              <a:t>Then he took his staff in his hand, chose five smooth stones from the stream, put them in the pouch of his shepherd’s bag and, with his sling in his hand, approached the Philistine.</a:t>
            </a:r>
            <a:r>
              <a:rPr lang="en-US" sz="1700" b="1" i="1" baseline="30000" dirty="0">
                <a:latin typeface="Arial Black" panose="020B0A04020102020204" pitchFamily="34" charset="0"/>
              </a:rPr>
              <a:t>41 </a:t>
            </a:r>
            <a:r>
              <a:rPr lang="en-US" sz="1700" b="1" i="1" dirty="0">
                <a:latin typeface="Arial Black" panose="020B0A04020102020204" pitchFamily="34" charset="0"/>
              </a:rPr>
              <a:t>Meanwhile, the Philistine, with his shield bearer in front of him, kept coming closer to David. </a:t>
            </a:r>
            <a:r>
              <a:rPr lang="en-US" sz="1700" b="1" i="1" baseline="30000" dirty="0">
                <a:latin typeface="Arial Black" panose="020B0A04020102020204" pitchFamily="34" charset="0"/>
              </a:rPr>
              <a:t>42 </a:t>
            </a:r>
            <a:r>
              <a:rPr lang="en-US" sz="1700" b="1" i="1" dirty="0">
                <a:latin typeface="Arial Black" panose="020B0A04020102020204" pitchFamily="34" charset="0"/>
              </a:rPr>
              <a:t>He looked David over and saw that he was little more than a boy, glowing with health and handsome, and he despised him. </a:t>
            </a:r>
            <a:r>
              <a:rPr lang="en-US" sz="1700" b="1" i="1" baseline="30000" dirty="0">
                <a:latin typeface="Arial Black" panose="020B0A04020102020204" pitchFamily="34" charset="0"/>
              </a:rPr>
              <a:t>43 </a:t>
            </a:r>
            <a:r>
              <a:rPr lang="en-US" sz="1700" b="1" i="1" dirty="0">
                <a:latin typeface="Arial Black" panose="020B0A04020102020204" pitchFamily="34" charset="0"/>
              </a:rPr>
              <a:t>He said to David, Am I a dog, that you come at me with sticks? And the Philistine cursed David by his gods. </a:t>
            </a:r>
            <a:r>
              <a:rPr lang="en-US" sz="1700" b="1" i="1" baseline="30000" dirty="0">
                <a:latin typeface="Arial Black" panose="020B0A04020102020204" pitchFamily="34" charset="0"/>
              </a:rPr>
              <a:t>44 </a:t>
            </a:r>
            <a:r>
              <a:rPr lang="en-US" sz="1700" b="1" i="1" dirty="0">
                <a:latin typeface="Arial Black" panose="020B0A04020102020204" pitchFamily="34" charset="0"/>
              </a:rPr>
              <a:t>Come here, he said, and I’ll give your flesh to the birds and the wild animals!</a:t>
            </a:r>
            <a:r>
              <a:rPr lang="en-US" sz="1700" b="1" i="1" baseline="30000" dirty="0">
                <a:latin typeface="Arial Black" panose="020B0A04020102020204" pitchFamily="34" charset="0"/>
              </a:rPr>
              <a:t>45 </a:t>
            </a:r>
            <a:r>
              <a:rPr lang="en-US" sz="1700" b="1" i="1" dirty="0">
                <a:latin typeface="Arial Black" panose="020B0A04020102020204" pitchFamily="34" charset="0"/>
              </a:rPr>
              <a:t>David said to the Philistine, You come against me with sword and spear and javelin, but I come against you in the name of the </a:t>
            </a:r>
            <a:r>
              <a:rPr lang="en-US" sz="1700" b="1" i="1" cap="small" dirty="0">
                <a:latin typeface="Arial Black" panose="020B0A04020102020204" pitchFamily="34" charset="0"/>
              </a:rPr>
              <a:t>Lord</a:t>
            </a:r>
            <a:r>
              <a:rPr lang="en-US" sz="1700" b="1" i="1" dirty="0">
                <a:latin typeface="Arial Black" panose="020B0A04020102020204" pitchFamily="34" charset="0"/>
              </a:rPr>
              <a:t> Almighty, the God of the armies of Israel, whom you have defied. </a:t>
            </a:r>
            <a:r>
              <a:rPr lang="en-US" sz="1700" b="1" i="1" baseline="30000" dirty="0">
                <a:latin typeface="Arial Black" panose="020B0A04020102020204" pitchFamily="34" charset="0"/>
              </a:rPr>
              <a:t>46 </a:t>
            </a:r>
            <a:r>
              <a:rPr lang="en-US" sz="1700" b="1" i="1" dirty="0">
                <a:latin typeface="Arial Black" panose="020B0A04020102020204" pitchFamily="34" charset="0"/>
              </a:rPr>
              <a:t>This day the </a:t>
            </a:r>
            <a:r>
              <a:rPr lang="en-US" sz="1700" b="1" i="1" cap="small" dirty="0">
                <a:latin typeface="Arial Black" panose="020B0A04020102020204" pitchFamily="34" charset="0"/>
              </a:rPr>
              <a:t>Lord</a:t>
            </a:r>
            <a:r>
              <a:rPr lang="en-US" sz="1700" b="1" i="1" dirty="0">
                <a:latin typeface="Arial Black" panose="020B0A04020102020204" pitchFamily="34" charset="0"/>
              </a:rPr>
              <a:t> will deliver you into my hands, and I’ll strike you down and cut off your head. This very day I will give the carcasses of the Philistine army to the birds and the wild animals, and the whole world will know that there is a God in Israel. </a:t>
            </a:r>
            <a:r>
              <a:rPr lang="en-US" sz="1700" b="1" i="1" baseline="30000" dirty="0">
                <a:latin typeface="Arial Black" panose="020B0A04020102020204" pitchFamily="34" charset="0"/>
              </a:rPr>
              <a:t>47 </a:t>
            </a:r>
            <a:r>
              <a:rPr lang="en-US" sz="1700" b="1" i="1" dirty="0">
                <a:latin typeface="Arial Black" panose="020B0A04020102020204" pitchFamily="34" charset="0"/>
              </a:rPr>
              <a:t>All those gathered here will know that it is not by sword or spear that the </a:t>
            </a:r>
            <a:r>
              <a:rPr lang="en-US" sz="1700" b="1" i="1" cap="small" dirty="0">
                <a:latin typeface="Arial Black" panose="020B0A04020102020204" pitchFamily="34" charset="0"/>
              </a:rPr>
              <a:t>Lord</a:t>
            </a:r>
            <a:r>
              <a:rPr lang="en-US" sz="1700" b="1" i="1" dirty="0">
                <a:latin typeface="Arial Black" panose="020B0A04020102020204" pitchFamily="34" charset="0"/>
              </a:rPr>
              <a:t> saves; for the battle is the </a:t>
            </a:r>
            <a:r>
              <a:rPr lang="en-US" sz="1700" b="1" i="1" cap="small" dirty="0">
                <a:latin typeface="Arial Black" panose="020B0A04020102020204" pitchFamily="34" charset="0"/>
              </a:rPr>
              <a:t>Lord</a:t>
            </a:r>
            <a:r>
              <a:rPr lang="en-US" sz="1700" b="1" i="1" dirty="0">
                <a:latin typeface="Arial Black" panose="020B0A04020102020204" pitchFamily="34" charset="0"/>
              </a:rPr>
              <a:t>’s, and he will give all of you into our hands.</a:t>
            </a:r>
            <a:r>
              <a:rPr lang="en-US" sz="1700" b="1" i="1" baseline="30000" dirty="0">
                <a:latin typeface="Arial Black" panose="020B0A04020102020204" pitchFamily="34" charset="0"/>
              </a:rPr>
              <a:t>48 </a:t>
            </a:r>
            <a:r>
              <a:rPr lang="en-US" sz="1700" b="1" i="1" dirty="0">
                <a:latin typeface="Arial Black" panose="020B0A04020102020204" pitchFamily="34" charset="0"/>
              </a:rPr>
              <a:t>As the Philistine moved closer to attack him, David ran quickly toward the battle line to meet him. </a:t>
            </a:r>
            <a:r>
              <a:rPr lang="en-US" sz="1700" b="1" i="1" baseline="30000" dirty="0">
                <a:latin typeface="Arial Black" panose="020B0A04020102020204" pitchFamily="34" charset="0"/>
              </a:rPr>
              <a:t>49 </a:t>
            </a:r>
            <a:r>
              <a:rPr lang="en-US" sz="1700" b="1" i="1" dirty="0">
                <a:latin typeface="Arial Black" panose="020B0A04020102020204" pitchFamily="34" charset="0"/>
              </a:rPr>
              <a:t>Reaching into his bag and taking out a stone, he slung it and struck the Philistine on the forehead. The stone sank into his forehead, and he fell facedown on the ground.</a:t>
            </a:r>
            <a:endParaRPr lang="en-US" sz="1700" dirty="0">
              <a:latin typeface="Arial Black" panose="020B0A04020102020204" pitchFamily="34" charset="0"/>
            </a:endParaRPr>
          </a:p>
          <a:p>
            <a:pPr marL="0" indent="0">
              <a:buNone/>
            </a:pPr>
            <a:endParaRPr lang="en-US" sz="1600" dirty="0">
              <a:solidFill>
                <a:srgbClr val="00B0F0"/>
              </a:solidFill>
            </a:endParaRPr>
          </a:p>
        </p:txBody>
      </p:sp>
    </p:spTree>
    <p:extLst>
      <p:ext uri="{BB962C8B-B14F-4D97-AF65-F5344CB8AC3E}">
        <p14:creationId xmlns:p14="http://schemas.microsoft.com/office/powerpoint/2010/main" val="381170718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064" y="398034"/>
            <a:ext cx="10912736" cy="6459966"/>
          </a:xfrm>
        </p:spPr>
        <p:txBody>
          <a:bodyPr>
            <a:normAutofit fontScale="92500"/>
          </a:bodyPr>
          <a:lstStyle/>
          <a:p>
            <a:pPr marL="0" indent="0" algn="r">
              <a:spcBef>
                <a:spcPts val="0"/>
              </a:spcBef>
              <a:buNone/>
            </a:pPr>
            <a:r>
              <a:rPr lang="en-US" sz="4800" b="1" i="1" u="sng" dirty="0">
                <a:solidFill>
                  <a:srgbClr val="00B0F0"/>
                </a:solidFill>
                <a:latin typeface="Arial Black" panose="020B0A04020102020204" pitchFamily="34" charset="0"/>
              </a:rPr>
              <a:t>Matthew 14:27  </a:t>
            </a:r>
            <a:r>
              <a:rPr lang="en-US" sz="4800" b="1" i="1" dirty="0">
                <a:solidFill>
                  <a:srgbClr val="00B0F0"/>
                </a:solidFill>
                <a:latin typeface="Arial Black" panose="020B0A04020102020204" pitchFamily="34" charset="0"/>
              </a:rPr>
              <a:t>But Jesus immediately said to them: Take courage!  It is I.  Don’t be afraid.</a:t>
            </a:r>
            <a:endParaRPr lang="en-US" sz="4800" dirty="0">
              <a:solidFill>
                <a:srgbClr val="00B0F0"/>
              </a:solidFill>
              <a:latin typeface="Arial Black" panose="020B0A04020102020204" pitchFamily="34" charset="0"/>
            </a:endParaRPr>
          </a:p>
          <a:p>
            <a:pPr marL="0" indent="0">
              <a:spcBef>
                <a:spcPts val="0"/>
              </a:spcBef>
              <a:buNone/>
            </a:pPr>
            <a:r>
              <a:rPr lang="en-US" sz="4800" b="1" i="1" u="sng" dirty="0">
                <a:solidFill>
                  <a:srgbClr val="00B050"/>
                </a:solidFill>
                <a:latin typeface="Arial Black" panose="020B0A04020102020204" pitchFamily="34" charset="0"/>
              </a:rPr>
              <a:t>I Corinthians 16:13  </a:t>
            </a:r>
            <a:r>
              <a:rPr lang="en-US" sz="4800" b="1" i="1" baseline="30000" dirty="0">
                <a:solidFill>
                  <a:srgbClr val="00B050"/>
                </a:solidFill>
                <a:latin typeface="Arial Black" panose="020B0A04020102020204" pitchFamily="34" charset="0"/>
              </a:rPr>
              <a:t>  </a:t>
            </a:r>
            <a:r>
              <a:rPr lang="en-US" sz="4800" b="1" i="1" dirty="0">
                <a:solidFill>
                  <a:srgbClr val="00B050"/>
                </a:solidFill>
                <a:latin typeface="Arial Black" panose="020B0A04020102020204" pitchFamily="34" charset="0"/>
              </a:rPr>
              <a:t>Be on your guard; stand firm in the faith; be courageous; be strong. </a:t>
            </a:r>
            <a:r>
              <a:rPr lang="en-US" sz="4800" b="1" i="1" baseline="30000" dirty="0">
                <a:solidFill>
                  <a:srgbClr val="00B050"/>
                </a:solidFill>
                <a:latin typeface="Arial Black" panose="020B0A04020102020204" pitchFamily="34" charset="0"/>
              </a:rPr>
              <a:t>14 </a:t>
            </a:r>
            <a:r>
              <a:rPr lang="en-US" sz="4800" b="1" i="1" dirty="0">
                <a:solidFill>
                  <a:srgbClr val="00B050"/>
                </a:solidFill>
                <a:latin typeface="Arial Black" panose="020B0A04020102020204" pitchFamily="34" charset="0"/>
              </a:rPr>
              <a:t>Do everything in love.</a:t>
            </a:r>
            <a:endParaRPr lang="en-US" sz="4800" dirty="0">
              <a:solidFill>
                <a:srgbClr val="00B050"/>
              </a:solidFill>
              <a:latin typeface="Arial Black" panose="020B0A04020102020204" pitchFamily="34" charset="0"/>
            </a:endParaRPr>
          </a:p>
          <a:p>
            <a:pPr marL="0" indent="0" algn="r">
              <a:spcBef>
                <a:spcPts val="0"/>
              </a:spcBef>
              <a:buNone/>
            </a:pPr>
            <a:r>
              <a:rPr lang="en-US" sz="4800" b="1" i="1" u="sng" dirty="0">
                <a:solidFill>
                  <a:srgbClr val="FFC000"/>
                </a:solidFill>
                <a:effectLst>
                  <a:outerShdw blurRad="38100" dist="38100" dir="2700000" algn="tl">
                    <a:srgbClr val="000000">
                      <a:alpha val="43137"/>
                    </a:srgbClr>
                  </a:outerShdw>
                </a:effectLst>
                <a:latin typeface="Arial Black" panose="020B0A04020102020204" pitchFamily="34" charset="0"/>
              </a:rPr>
              <a:t>Ephesians 6:10   </a:t>
            </a:r>
            <a:r>
              <a:rPr lang="en-US" sz="4800" b="1" i="1" baseline="30000"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4800" b="1" i="1" dirty="0">
                <a:solidFill>
                  <a:srgbClr val="FFC000"/>
                </a:solidFill>
                <a:effectLst>
                  <a:outerShdw blurRad="38100" dist="38100" dir="2700000" algn="tl">
                    <a:srgbClr val="000000">
                      <a:alpha val="43137"/>
                    </a:srgbClr>
                  </a:outerShdw>
                </a:effectLst>
                <a:latin typeface="Arial Black" panose="020B0A04020102020204" pitchFamily="34" charset="0"/>
              </a:rPr>
              <a:t>Finally, be strong in the Lord and in his mighty power.</a:t>
            </a:r>
            <a:endParaRPr lang="en-US" sz="4800" dirty="0">
              <a:solidFill>
                <a:srgbClr val="FFC000"/>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spTree>
    <p:extLst>
      <p:ext uri="{BB962C8B-B14F-4D97-AF65-F5344CB8AC3E}">
        <p14:creationId xmlns:p14="http://schemas.microsoft.com/office/powerpoint/2010/main" val="322719797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002" y="776605"/>
            <a:ext cx="10998798" cy="5960371"/>
          </a:xfrm>
        </p:spPr>
        <p:txBody>
          <a:bodyPr>
            <a:noAutofit/>
          </a:bodyPr>
          <a:lstStyle/>
          <a:p>
            <a:r>
              <a:rPr lang="en-US" sz="9600" b="1" dirty="0">
                <a:solidFill>
                  <a:srgbClr val="FFC000"/>
                </a:solidFill>
                <a:latin typeface="Arial Black" panose="020B0A04020102020204" pitchFamily="34" charset="0"/>
              </a:rPr>
              <a:t>David:  </a:t>
            </a:r>
            <a:r>
              <a:rPr lang="en-US" sz="9600" b="1" dirty="0" smtClean="0">
                <a:solidFill>
                  <a:srgbClr val="FFC000"/>
                </a:solidFill>
                <a:latin typeface="Arial Black" panose="020B0A04020102020204" pitchFamily="34" charset="0"/>
              </a:rPr>
              <a:t/>
            </a:r>
            <a:br>
              <a:rPr lang="en-US" sz="9600" b="1" dirty="0" smtClean="0">
                <a:solidFill>
                  <a:srgbClr val="FFC000"/>
                </a:solidFill>
                <a:latin typeface="Arial Black" panose="020B0A04020102020204" pitchFamily="34" charset="0"/>
              </a:rPr>
            </a:br>
            <a:r>
              <a:rPr lang="en-US" sz="9600" b="1" dirty="0" smtClean="0">
                <a:latin typeface="Arial Black" panose="020B0A04020102020204" pitchFamily="34" charset="0"/>
              </a:rPr>
              <a:t>Young </a:t>
            </a:r>
            <a:r>
              <a:rPr lang="en-US" sz="9600" b="1" dirty="0">
                <a:latin typeface="Arial Black" panose="020B0A04020102020204" pitchFamily="34" charset="0"/>
              </a:rPr>
              <a:t>Warrior – Brave Heart</a:t>
            </a:r>
            <a:endParaRPr lang="en-US" sz="9600" dirty="0">
              <a:latin typeface="Arial Black" panose="020B0A04020102020204"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122485" y="0"/>
            <a:ext cx="3069515" cy="2990626"/>
          </a:xfrm>
          <a:prstGeom prst="rect">
            <a:avLst/>
          </a:prstGeom>
        </p:spPr>
      </p:pic>
    </p:spTree>
    <p:extLst>
      <p:ext uri="{BB962C8B-B14F-4D97-AF65-F5344CB8AC3E}">
        <p14:creationId xmlns:p14="http://schemas.microsoft.com/office/powerpoint/2010/main" val="279503264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5" y="1936376"/>
            <a:ext cx="11811896" cy="4787153"/>
          </a:xfrm>
        </p:spPr>
        <p:txBody>
          <a:bodyPr>
            <a:noAutofit/>
          </a:bodyPr>
          <a:lstStyle/>
          <a:p>
            <a:pPr algn="ctr"/>
            <a:r>
              <a:rPr lang="en-US" sz="8000" b="1" dirty="0" smtClean="0">
                <a:solidFill>
                  <a:srgbClr val="FFC000"/>
                </a:solidFill>
                <a:latin typeface="Arial Black" panose="020B0A04020102020204" pitchFamily="34" charset="0"/>
              </a:rPr>
              <a:t>1.</a:t>
            </a:r>
            <a:r>
              <a:rPr lang="en-US" sz="8000" b="1" dirty="0" smtClean="0">
                <a:latin typeface="Arial Black" panose="020B0A04020102020204" pitchFamily="34" charset="0"/>
              </a:rPr>
              <a:t>  </a:t>
            </a:r>
            <a:br>
              <a:rPr lang="en-US" sz="8000" b="1" dirty="0" smtClean="0">
                <a:latin typeface="Arial Black" panose="020B0A04020102020204" pitchFamily="34" charset="0"/>
              </a:rPr>
            </a:br>
            <a:r>
              <a:rPr lang="en-US" sz="8000" b="1" dirty="0" smtClean="0">
                <a:latin typeface="Arial Black" panose="020B0A04020102020204" pitchFamily="34" charset="0"/>
              </a:rPr>
              <a:t>With </a:t>
            </a:r>
            <a:r>
              <a:rPr lang="en-US" sz="8000" b="1" u="sng" dirty="0" smtClean="0">
                <a:solidFill>
                  <a:srgbClr val="FFC000"/>
                </a:solidFill>
                <a:latin typeface="Arial Black" panose="020B0A04020102020204" pitchFamily="34" charset="0"/>
              </a:rPr>
              <a:t>faith</a:t>
            </a:r>
            <a:r>
              <a:rPr lang="en-US" sz="8000" b="1" dirty="0" smtClean="0">
                <a:latin typeface="Arial Black" panose="020B0A04020102020204" pitchFamily="34" charset="0"/>
              </a:rPr>
              <a:t> in God there is always </a:t>
            </a:r>
            <a:r>
              <a:rPr lang="en-US" sz="8000" b="1" u="sng" dirty="0" smtClean="0">
                <a:solidFill>
                  <a:srgbClr val="FFC000"/>
                </a:solidFill>
                <a:latin typeface="Arial Black" panose="020B0A04020102020204" pitchFamily="34" charset="0"/>
              </a:rPr>
              <a:t>hope</a:t>
            </a:r>
            <a:r>
              <a:rPr lang="en-US" sz="8000" b="1" dirty="0" smtClean="0">
                <a:latin typeface="Arial Black" panose="020B0A04020102020204" pitchFamily="34" charset="0"/>
              </a:rPr>
              <a:t> – in the </a:t>
            </a:r>
            <a:r>
              <a:rPr lang="en-US" sz="8000" b="1" u="sng" dirty="0" smtClean="0">
                <a:solidFill>
                  <a:srgbClr val="FFC000"/>
                </a:solidFill>
                <a:latin typeface="Arial Black" panose="020B0A04020102020204" pitchFamily="34" charset="0"/>
              </a:rPr>
              <a:t>situation</a:t>
            </a:r>
            <a:r>
              <a:rPr lang="en-US" sz="8000" b="1" dirty="0" smtClean="0">
                <a:latin typeface="Arial Black" panose="020B0A04020102020204" pitchFamily="34" charset="0"/>
              </a:rPr>
              <a:t> and in my </a:t>
            </a:r>
            <a:r>
              <a:rPr lang="en-US" sz="8000" b="1" u="sng" dirty="0" smtClean="0">
                <a:solidFill>
                  <a:srgbClr val="FFC000"/>
                </a:solidFill>
                <a:latin typeface="Arial Black" panose="020B0A04020102020204" pitchFamily="34" charset="0"/>
              </a:rPr>
              <a:t>heart</a:t>
            </a:r>
            <a:r>
              <a:rPr lang="en-US" sz="8000" b="1" dirty="0" smtClean="0">
                <a:latin typeface="Arial Black" panose="020B0A04020102020204" pitchFamily="34" charset="0"/>
              </a:rPr>
              <a:t>.</a:t>
            </a:r>
            <a:r>
              <a:rPr lang="en-US" sz="8000" dirty="0" smtClean="0">
                <a:latin typeface="Arial Black" panose="020B0A04020102020204" pitchFamily="34" charset="0"/>
              </a:rPr>
              <a:t/>
            </a:r>
            <a:br>
              <a:rPr lang="en-US" sz="8000" dirty="0" smtClean="0">
                <a:latin typeface="Arial Black" panose="020B0A04020102020204" pitchFamily="34" charset="0"/>
              </a:rPr>
            </a:br>
            <a:endParaRPr lang="en-US" sz="8000" dirty="0">
              <a:latin typeface="Arial Black" panose="020B0A04020102020204"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7176"/>
          <a:stretch/>
        </p:blipFill>
        <p:spPr>
          <a:xfrm>
            <a:off x="9671125" y="0"/>
            <a:ext cx="2520875" cy="2216075"/>
          </a:xfrm>
          <a:prstGeom prst="rect">
            <a:avLst/>
          </a:prstGeom>
        </p:spPr>
      </p:pic>
    </p:spTree>
    <p:extLst>
      <p:ext uri="{BB962C8B-B14F-4D97-AF65-F5344CB8AC3E}">
        <p14:creationId xmlns:p14="http://schemas.microsoft.com/office/powerpoint/2010/main" val="360599647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68" y="344244"/>
            <a:ext cx="11779624" cy="6368527"/>
          </a:xfrm>
        </p:spPr>
        <p:txBody>
          <a:bodyPr>
            <a:normAutofit fontScale="92500" lnSpcReduction="20000"/>
          </a:bodyPr>
          <a:lstStyle/>
          <a:p>
            <a:pPr marL="0" indent="0">
              <a:buNone/>
            </a:pPr>
            <a:r>
              <a:rPr lang="en-US" b="1" u="sng" dirty="0">
                <a:latin typeface="Arial Black" panose="020B0A04020102020204" pitchFamily="34" charset="0"/>
              </a:rPr>
              <a:t>I Samuel </a:t>
            </a:r>
            <a:r>
              <a:rPr lang="en-US" b="1" u="sng" dirty="0" smtClean="0">
                <a:latin typeface="Arial Black" panose="020B0A04020102020204" pitchFamily="34" charset="0"/>
              </a:rPr>
              <a:t>17:32 </a:t>
            </a:r>
            <a:r>
              <a:rPr lang="en-US" b="1" i="1" dirty="0" smtClean="0">
                <a:latin typeface="Arial Black" panose="020B0A04020102020204" pitchFamily="34" charset="0"/>
              </a:rPr>
              <a:t>– </a:t>
            </a:r>
            <a:r>
              <a:rPr lang="en-US" i="1" baseline="30000" dirty="0">
                <a:latin typeface="Arial Black" panose="020B0A04020102020204" pitchFamily="34" charset="0"/>
              </a:rPr>
              <a:t> </a:t>
            </a:r>
            <a:r>
              <a:rPr lang="en-US" i="1" dirty="0">
                <a:latin typeface="Arial Black" panose="020B0A04020102020204" pitchFamily="34" charset="0"/>
              </a:rPr>
              <a:t>David said to Saul, “Let no one lose heart on account of this Philistine; your servant will go and fight him.”</a:t>
            </a:r>
            <a:endParaRPr lang="en-US" b="1" i="1" dirty="0" smtClean="0">
              <a:latin typeface="Arial Black" panose="020B0A04020102020204" pitchFamily="34" charset="0"/>
            </a:endParaRPr>
          </a:p>
          <a:p>
            <a:pPr marL="0" indent="0" algn="r">
              <a:buNone/>
            </a:pPr>
            <a:r>
              <a:rPr lang="en-US" b="1" u="sng" dirty="0" smtClean="0">
                <a:solidFill>
                  <a:srgbClr val="FFC000"/>
                </a:solidFill>
                <a:latin typeface="Arial Black" panose="020B0A04020102020204" pitchFamily="34" charset="0"/>
              </a:rPr>
              <a:t>Psalm 121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I lift up my eyes to the mountains</a:t>
            </a:r>
            <a:r>
              <a:rPr lang="en-US" i="1" dirty="0" smtClean="0">
                <a:solidFill>
                  <a:srgbClr val="FFC000"/>
                </a:solidFill>
                <a:latin typeface="Arial Black" panose="020B0A04020102020204" pitchFamily="34" charset="0"/>
              </a:rPr>
              <a:t>— where </a:t>
            </a:r>
            <a:r>
              <a:rPr lang="en-US" i="1" dirty="0">
                <a:solidFill>
                  <a:srgbClr val="FFC000"/>
                </a:solidFill>
                <a:latin typeface="Arial Black" panose="020B0A04020102020204" pitchFamily="34" charset="0"/>
              </a:rPr>
              <a:t>does my help come from</a:t>
            </a:r>
            <a:r>
              <a:rPr lang="en-US" i="1" dirty="0" smtClean="0">
                <a:solidFill>
                  <a:srgbClr val="FFC000"/>
                </a:solidFill>
                <a:latin typeface="Arial Black" panose="020B0A04020102020204" pitchFamily="34" charset="0"/>
              </a:rPr>
              <a:t>? </a:t>
            </a:r>
            <a:r>
              <a:rPr lang="en-US" i="1" baseline="30000" dirty="0" smtClean="0">
                <a:solidFill>
                  <a:srgbClr val="FFC000"/>
                </a:solidFill>
                <a:latin typeface="Arial Black" panose="020B0A04020102020204" pitchFamily="34" charset="0"/>
              </a:rPr>
              <a:t>2</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My help comes from the </a:t>
            </a:r>
            <a:r>
              <a:rPr lang="en-US" i="1" cap="small" dirty="0">
                <a:solidFill>
                  <a:srgbClr val="FFC000"/>
                </a:solidFill>
                <a:latin typeface="Arial Black" panose="020B0A04020102020204" pitchFamily="34" charset="0"/>
              </a:rPr>
              <a:t>Lord</a:t>
            </a:r>
            <a:r>
              <a:rPr lang="en-US" i="1" dirty="0" smtClean="0">
                <a:solidFill>
                  <a:srgbClr val="FFC000"/>
                </a:solidFill>
                <a:latin typeface="Arial Black" panose="020B0A04020102020204" pitchFamily="34" charset="0"/>
              </a:rPr>
              <a:t>, the </a:t>
            </a:r>
            <a:r>
              <a:rPr lang="en-US" i="1" dirty="0">
                <a:solidFill>
                  <a:srgbClr val="FFC000"/>
                </a:solidFill>
                <a:latin typeface="Arial Black" panose="020B0A04020102020204" pitchFamily="34" charset="0"/>
              </a:rPr>
              <a:t>Maker of heaven and earth</a:t>
            </a:r>
            <a:r>
              <a:rPr lang="en-US" i="1" dirty="0" smtClean="0">
                <a:solidFill>
                  <a:srgbClr val="FFC000"/>
                </a:solidFill>
                <a:latin typeface="Arial Black" panose="020B0A04020102020204" pitchFamily="34" charset="0"/>
              </a:rPr>
              <a:t>. </a:t>
            </a:r>
            <a:r>
              <a:rPr lang="en-US" i="1" baseline="30000" dirty="0" smtClean="0">
                <a:solidFill>
                  <a:srgbClr val="FFC000"/>
                </a:solidFill>
                <a:latin typeface="Arial Black" panose="020B0A04020102020204" pitchFamily="34" charset="0"/>
              </a:rPr>
              <a:t>3</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He will not let your foot slip</a:t>
            </a:r>
            <a:r>
              <a:rPr lang="en-US" i="1" dirty="0" smtClean="0">
                <a:solidFill>
                  <a:srgbClr val="FFC000"/>
                </a:solidFill>
                <a:latin typeface="Arial Black" panose="020B0A04020102020204" pitchFamily="34" charset="0"/>
              </a:rPr>
              <a:t>— he </a:t>
            </a:r>
            <a:r>
              <a:rPr lang="en-US" i="1" dirty="0">
                <a:solidFill>
                  <a:srgbClr val="FFC000"/>
                </a:solidFill>
                <a:latin typeface="Arial Black" panose="020B0A04020102020204" pitchFamily="34" charset="0"/>
              </a:rPr>
              <a:t>who watches over you will not slumber</a:t>
            </a:r>
            <a:r>
              <a:rPr lang="en-US" i="1" dirty="0" smtClean="0">
                <a:solidFill>
                  <a:srgbClr val="FFC000"/>
                </a:solidFill>
                <a:latin typeface="Arial Black" panose="020B0A04020102020204" pitchFamily="34" charset="0"/>
              </a:rPr>
              <a:t>; </a:t>
            </a:r>
            <a:r>
              <a:rPr lang="en-US" i="1" baseline="30000" dirty="0" smtClean="0">
                <a:solidFill>
                  <a:srgbClr val="FFC000"/>
                </a:solidFill>
                <a:latin typeface="Arial Black" panose="020B0A04020102020204" pitchFamily="34" charset="0"/>
              </a:rPr>
              <a:t>4</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indeed, he who watches over </a:t>
            </a:r>
            <a:r>
              <a:rPr lang="en-US" i="1" dirty="0" smtClean="0">
                <a:solidFill>
                  <a:srgbClr val="FFC000"/>
                </a:solidFill>
                <a:latin typeface="Arial Black" panose="020B0A04020102020204" pitchFamily="34" charset="0"/>
              </a:rPr>
              <a:t>Israel will </a:t>
            </a:r>
            <a:r>
              <a:rPr lang="en-US" i="1" dirty="0">
                <a:solidFill>
                  <a:srgbClr val="FFC000"/>
                </a:solidFill>
                <a:latin typeface="Arial Black" panose="020B0A04020102020204" pitchFamily="34" charset="0"/>
              </a:rPr>
              <a:t>neither slumber nor sleep</a:t>
            </a:r>
            <a:r>
              <a:rPr lang="en-US" i="1" dirty="0" smtClean="0">
                <a:solidFill>
                  <a:srgbClr val="FFC000"/>
                </a:solidFill>
                <a:latin typeface="Arial Black" panose="020B0A04020102020204" pitchFamily="34" charset="0"/>
              </a:rPr>
              <a:t>. </a:t>
            </a:r>
            <a:r>
              <a:rPr lang="en-US" i="1" baseline="30000" dirty="0" smtClean="0">
                <a:solidFill>
                  <a:srgbClr val="FFC000"/>
                </a:solidFill>
                <a:latin typeface="Arial Black" panose="020B0A04020102020204" pitchFamily="34" charset="0"/>
              </a:rPr>
              <a:t>5</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The </a:t>
            </a:r>
            <a:r>
              <a:rPr lang="en-US" i="1" cap="small" dirty="0">
                <a:solidFill>
                  <a:srgbClr val="FFC000"/>
                </a:solidFill>
                <a:latin typeface="Arial Black" panose="020B0A04020102020204" pitchFamily="34" charset="0"/>
              </a:rPr>
              <a:t>Lord</a:t>
            </a:r>
            <a:r>
              <a:rPr lang="en-US" i="1" dirty="0">
                <a:solidFill>
                  <a:srgbClr val="FFC000"/>
                </a:solidFill>
                <a:latin typeface="Arial Black" panose="020B0A04020102020204" pitchFamily="34" charset="0"/>
              </a:rPr>
              <a:t> watches over you</a:t>
            </a:r>
            <a:r>
              <a:rPr lang="en-US" i="1" dirty="0" smtClean="0">
                <a:solidFill>
                  <a:srgbClr val="FFC000"/>
                </a:solidFill>
                <a:latin typeface="Arial Black" panose="020B0A04020102020204" pitchFamily="34" charset="0"/>
              </a:rPr>
              <a:t>— the </a:t>
            </a:r>
            <a:r>
              <a:rPr lang="en-US" i="1" cap="small" dirty="0">
                <a:solidFill>
                  <a:srgbClr val="FFC000"/>
                </a:solidFill>
                <a:latin typeface="Arial Black" panose="020B0A04020102020204" pitchFamily="34" charset="0"/>
              </a:rPr>
              <a:t>Lord</a:t>
            </a:r>
            <a:r>
              <a:rPr lang="en-US" i="1" dirty="0">
                <a:solidFill>
                  <a:srgbClr val="FFC000"/>
                </a:solidFill>
                <a:latin typeface="Arial Black" panose="020B0A04020102020204" pitchFamily="34" charset="0"/>
              </a:rPr>
              <a:t> is your shade at your right hand</a:t>
            </a:r>
            <a:r>
              <a:rPr lang="en-US" i="1" dirty="0" smtClean="0">
                <a:solidFill>
                  <a:srgbClr val="FFC000"/>
                </a:solidFill>
                <a:latin typeface="Arial Black" panose="020B0A04020102020204" pitchFamily="34" charset="0"/>
              </a:rPr>
              <a:t>; </a:t>
            </a:r>
            <a:r>
              <a:rPr lang="en-US" i="1" baseline="30000" dirty="0" smtClean="0">
                <a:solidFill>
                  <a:srgbClr val="FFC000"/>
                </a:solidFill>
                <a:latin typeface="Arial Black" panose="020B0A04020102020204" pitchFamily="34" charset="0"/>
              </a:rPr>
              <a:t>6</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the sun will not harm you by day</a:t>
            </a:r>
            <a:r>
              <a:rPr lang="en-US" i="1" dirty="0" smtClean="0">
                <a:solidFill>
                  <a:srgbClr val="FFC000"/>
                </a:solidFill>
                <a:latin typeface="Arial Black" panose="020B0A04020102020204" pitchFamily="34" charset="0"/>
              </a:rPr>
              <a:t>, nor </a:t>
            </a:r>
            <a:r>
              <a:rPr lang="en-US" i="1" dirty="0">
                <a:solidFill>
                  <a:srgbClr val="FFC000"/>
                </a:solidFill>
                <a:latin typeface="Arial Black" panose="020B0A04020102020204" pitchFamily="34" charset="0"/>
              </a:rPr>
              <a:t>the moon by night</a:t>
            </a:r>
            <a:r>
              <a:rPr lang="en-US" i="1" dirty="0" smtClean="0">
                <a:solidFill>
                  <a:srgbClr val="FFC000"/>
                </a:solidFill>
                <a:latin typeface="Arial Black" panose="020B0A04020102020204" pitchFamily="34" charset="0"/>
              </a:rPr>
              <a:t>. </a:t>
            </a:r>
            <a:r>
              <a:rPr lang="en-US" i="1" baseline="30000" dirty="0" smtClean="0">
                <a:solidFill>
                  <a:srgbClr val="FFC000"/>
                </a:solidFill>
                <a:latin typeface="Arial Black" panose="020B0A04020102020204" pitchFamily="34" charset="0"/>
              </a:rPr>
              <a:t>7</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The </a:t>
            </a:r>
            <a:r>
              <a:rPr lang="en-US" i="1" cap="small" dirty="0">
                <a:solidFill>
                  <a:srgbClr val="FFC000"/>
                </a:solidFill>
                <a:latin typeface="Arial Black" panose="020B0A04020102020204" pitchFamily="34" charset="0"/>
              </a:rPr>
              <a:t>Lord</a:t>
            </a:r>
            <a:r>
              <a:rPr lang="en-US" i="1" dirty="0">
                <a:solidFill>
                  <a:srgbClr val="FFC000"/>
                </a:solidFill>
                <a:latin typeface="Arial Black" panose="020B0A04020102020204" pitchFamily="34" charset="0"/>
              </a:rPr>
              <a:t> will keep you from all harm</a:t>
            </a:r>
            <a:r>
              <a:rPr lang="en-US" i="1" dirty="0" smtClean="0">
                <a:solidFill>
                  <a:srgbClr val="FFC000"/>
                </a:solidFill>
                <a:latin typeface="Arial Black" panose="020B0A04020102020204" pitchFamily="34" charset="0"/>
              </a:rPr>
              <a:t>— he </a:t>
            </a:r>
            <a:r>
              <a:rPr lang="en-US" i="1" dirty="0">
                <a:solidFill>
                  <a:srgbClr val="FFC000"/>
                </a:solidFill>
                <a:latin typeface="Arial Black" panose="020B0A04020102020204" pitchFamily="34" charset="0"/>
              </a:rPr>
              <a:t>will watch over your life</a:t>
            </a:r>
            <a:r>
              <a:rPr lang="en-US" i="1" dirty="0" smtClean="0">
                <a:solidFill>
                  <a:srgbClr val="FFC000"/>
                </a:solidFill>
                <a:latin typeface="Arial Black" panose="020B0A04020102020204" pitchFamily="34" charset="0"/>
              </a:rPr>
              <a:t>; </a:t>
            </a:r>
            <a:r>
              <a:rPr lang="en-US" i="1" baseline="30000" dirty="0" smtClean="0">
                <a:solidFill>
                  <a:srgbClr val="FFC000"/>
                </a:solidFill>
                <a:latin typeface="Arial Black" panose="020B0A04020102020204" pitchFamily="34" charset="0"/>
              </a:rPr>
              <a:t>8</a:t>
            </a:r>
            <a:r>
              <a:rPr lang="en-US" i="1" baseline="30000" dirty="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the </a:t>
            </a:r>
            <a:r>
              <a:rPr lang="en-US" i="1" cap="small" dirty="0">
                <a:solidFill>
                  <a:srgbClr val="FFC000"/>
                </a:solidFill>
                <a:latin typeface="Arial Black" panose="020B0A04020102020204" pitchFamily="34" charset="0"/>
              </a:rPr>
              <a:t>Lord</a:t>
            </a:r>
            <a:r>
              <a:rPr lang="en-US" i="1" dirty="0">
                <a:solidFill>
                  <a:srgbClr val="FFC000"/>
                </a:solidFill>
                <a:latin typeface="Arial Black" panose="020B0A04020102020204" pitchFamily="34" charset="0"/>
              </a:rPr>
              <a:t> will watch over your coming and </a:t>
            </a:r>
            <a:r>
              <a:rPr lang="en-US" i="1" dirty="0" smtClean="0">
                <a:solidFill>
                  <a:srgbClr val="FFC000"/>
                </a:solidFill>
                <a:latin typeface="Arial Black" panose="020B0A04020102020204" pitchFamily="34" charset="0"/>
              </a:rPr>
              <a:t>going both </a:t>
            </a:r>
            <a:r>
              <a:rPr lang="en-US" i="1" dirty="0">
                <a:solidFill>
                  <a:srgbClr val="FFC000"/>
                </a:solidFill>
                <a:latin typeface="Arial Black" panose="020B0A04020102020204" pitchFamily="34" charset="0"/>
              </a:rPr>
              <a:t>now and </a:t>
            </a:r>
            <a:r>
              <a:rPr lang="en-US" u="sng" dirty="0">
                <a:solidFill>
                  <a:srgbClr val="FFC000"/>
                </a:solidFill>
                <a:latin typeface="Arial Black" panose="020B0A04020102020204" pitchFamily="34" charset="0"/>
              </a:rPr>
              <a:t>forevermore.</a:t>
            </a:r>
          </a:p>
          <a:p>
            <a:pPr marL="0" indent="0">
              <a:buNone/>
            </a:pPr>
            <a:r>
              <a:rPr lang="en-US" b="1" u="sng" dirty="0" smtClean="0">
                <a:latin typeface="Arial Black" panose="020B0A04020102020204" pitchFamily="34" charset="0"/>
              </a:rPr>
              <a:t>John </a:t>
            </a:r>
            <a:r>
              <a:rPr lang="en-US" b="1" i="1" u="sng" dirty="0" smtClean="0">
                <a:latin typeface="Arial Black" panose="020B0A04020102020204" pitchFamily="34" charset="0"/>
              </a:rPr>
              <a:t>11:21-23 </a:t>
            </a:r>
            <a:r>
              <a:rPr lang="en-US" b="1" i="1" dirty="0" smtClean="0">
                <a:latin typeface="Arial Black" panose="020B0A04020102020204" pitchFamily="34" charset="0"/>
              </a:rPr>
              <a:t>– </a:t>
            </a:r>
            <a:r>
              <a:rPr lang="en-US" i="1" dirty="0">
                <a:latin typeface="Arial Black" panose="020B0A04020102020204" pitchFamily="34" charset="0"/>
              </a:rPr>
              <a:t>Lord,” Martha said to Jesus, “if you had been here, my brother would not have died. </a:t>
            </a:r>
            <a:r>
              <a:rPr lang="en-US" i="1" baseline="30000" dirty="0">
                <a:latin typeface="Arial Black" panose="020B0A04020102020204" pitchFamily="34" charset="0"/>
              </a:rPr>
              <a:t>22 </a:t>
            </a:r>
            <a:r>
              <a:rPr lang="en-US" i="1" dirty="0">
                <a:latin typeface="Arial Black" panose="020B0A04020102020204" pitchFamily="34" charset="0"/>
              </a:rPr>
              <a:t>But I know that even now God will give you whatever you ask</a:t>
            </a:r>
            <a:r>
              <a:rPr lang="en-US" i="1" dirty="0" smtClean="0">
                <a:latin typeface="Arial Black" panose="020B0A04020102020204" pitchFamily="34" charset="0"/>
              </a:rPr>
              <a:t>.” </a:t>
            </a:r>
            <a:r>
              <a:rPr lang="en-US" i="1" baseline="30000" dirty="0" smtClean="0">
                <a:latin typeface="Arial Black" panose="020B0A04020102020204" pitchFamily="34" charset="0"/>
              </a:rPr>
              <a:t>23</a:t>
            </a:r>
            <a:r>
              <a:rPr lang="en-US" i="1" baseline="30000" dirty="0">
                <a:latin typeface="Arial Black" panose="020B0A04020102020204" pitchFamily="34" charset="0"/>
              </a:rPr>
              <a:t> </a:t>
            </a:r>
            <a:r>
              <a:rPr lang="en-US" i="1" dirty="0">
                <a:latin typeface="Arial Black" panose="020B0A04020102020204" pitchFamily="34" charset="0"/>
              </a:rPr>
              <a:t>Jesus said to her, “Your brother will rise again.”</a:t>
            </a:r>
          </a:p>
          <a:p>
            <a:pPr marL="0" indent="0" algn="r">
              <a:buNone/>
            </a:pPr>
            <a:r>
              <a:rPr lang="en-US" b="1" u="sng" dirty="0" smtClean="0">
                <a:solidFill>
                  <a:srgbClr val="FFC000"/>
                </a:solidFill>
                <a:latin typeface="Arial Black" panose="020B0A04020102020204" pitchFamily="34" charset="0"/>
              </a:rPr>
              <a:t>Romans 12:9-12 </a:t>
            </a:r>
            <a:r>
              <a:rPr lang="en-US" b="1" i="1" dirty="0" smtClean="0">
                <a:solidFill>
                  <a:srgbClr val="FFC000"/>
                </a:solidFill>
                <a:latin typeface="Arial Black" panose="020B0A04020102020204" pitchFamily="34" charset="0"/>
              </a:rPr>
              <a:t>– </a:t>
            </a:r>
            <a:r>
              <a:rPr lang="en-US" i="1" dirty="0">
                <a:solidFill>
                  <a:srgbClr val="FFC000"/>
                </a:solidFill>
                <a:latin typeface="Arial Black" panose="020B0A04020102020204" pitchFamily="34" charset="0"/>
              </a:rPr>
              <a:t>Love must be sincere. Hate what is evil; cling to what is good. </a:t>
            </a:r>
            <a:r>
              <a:rPr lang="en-US" i="1" baseline="30000" dirty="0">
                <a:solidFill>
                  <a:srgbClr val="FFC000"/>
                </a:solidFill>
                <a:latin typeface="Arial Black" panose="020B0A04020102020204" pitchFamily="34" charset="0"/>
              </a:rPr>
              <a:t>10 </a:t>
            </a:r>
            <a:r>
              <a:rPr lang="en-US" i="1" dirty="0">
                <a:solidFill>
                  <a:srgbClr val="FFC000"/>
                </a:solidFill>
                <a:latin typeface="Arial Black" panose="020B0A04020102020204" pitchFamily="34" charset="0"/>
              </a:rPr>
              <a:t>Be devoted to one another in love. Honor one another above yourselves. </a:t>
            </a:r>
            <a:r>
              <a:rPr lang="en-US" i="1" baseline="30000" dirty="0">
                <a:solidFill>
                  <a:srgbClr val="FFC000"/>
                </a:solidFill>
                <a:latin typeface="Arial Black" panose="020B0A04020102020204" pitchFamily="34" charset="0"/>
              </a:rPr>
              <a:t>11 </a:t>
            </a:r>
            <a:r>
              <a:rPr lang="en-US" i="1" dirty="0">
                <a:solidFill>
                  <a:srgbClr val="FFC000"/>
                </a:solidFill>
                <a:latin typeface="Arial Black" panose="020B0A04020102020204" pitchFamily="34" charset="0"/>
              </a:rPr>
              <a:t>Never be lacking in zeal, but keep your spiritual fervor, serving the Lord. </a:t>
            </a:r>
            <a:r>
              <a:rPr lang="en-US" i="1" baseline="30000" dirty="0">
                <a:solidFill>
                  <a:srgbClr val="FFC000"/>
                </a:solidFill>
                <a:latin typeface="Arial Black" panose="020B0A04020102020204" pitchFamily="34" charset="0"/>
              </a:rPr>
              <a:t>12 </a:t>
            </a:r>
            <a:r>
              <a:rPr lang="en-US" i="1" dirty="0">
                <a:solidFill>
                  <a:srgbClr val="FFC000"/>
                </a:solidFill>
                <a:latin typeface="Arial Black" panose="020B0A04020102020204" pitchFamily="34" charset="0"/>
              </a:rPr>
              <a:t>Be joyful in hope, patient in affliction, faithful in prayer.</a:t>
            </a:r>
            <a:endParaRPr lang="en-US" b="1" i="1" dirty="0" smtClean="0">
              <a:solidFill>
                <a:srgbClr val="FFC000"/>
              </a:solidFill>
              <a:latin typeface="Arial Black" panose="020B0A04020102020204" pitchFamily="34" charset="0"/>
            </a:endParaRPr>
          </a:p>
          <a:p>
            <a:pPr marL="0" indent="0">
              <a:buNone/>
            </a:pPr>
            <a:endParaRPr lang="en-US" i="1" dirty="0">
              <a:latin typeface="Arial Black" panose="020B0A04020102020204" pitchFamily="34" charset="0"/>
            </a:endParaRPr>
          </a:p>
          <a:p>
            <a:endParaRPr lang="en-US" i="1" dirty="0">
              <a:latin typeface="Arial Black" panose="020B0A04020102020204" pitchFamily="34" charset="0"/>
            </a:endParaRPr>
          </a:p>
        </p:txBody>
      </p:sp>
    </p:spTree>
    <p:extLst>
      <p:ext uri="{BB962C8B-B14F-4D97-AF65-F5344CB8AC3E}">
        <p14:creationId xmlns:p14="http://schemas.microsoft.com/office/powerpoint/2010/main" val="231538649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76</TotalTime>
  <Words>210</Words>
  <Application>Microsoft Office PowerPoint</Application>
  <PresentationFormat>Widescreen</PresentationFormat>
  <Paragraphs>48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Algerian</vt:lpstr>
      <vt:lpstr>Arial</vt:lpstr>
      <vt:lpstr>Arial Black</vt:lpstr>
      <vt:lpstr>Corbel</vt:lpstr>
      <vt:lpstr>Depth</vt:lpstr>
      <vt:lpstr>    </vt:lpstr>
      <vt:lpstr>PowerPoint Presentation</vt:lpstr>
      <vt:lpstr>Who is your Bible Hero?   </vt:lpstr>
      <vt:lpstr>July:          Witness #7:  David, A Whole-Hearted Witness for God </vt:lpstr>
      <vt:lpstr>PowerPoint Presentation</vt:lpstr>
      <vt:lpstr>PowerPoint Presentation</vt:lpstr>
      <vt:lpstr>David:   Young Warrior – Brave Heart</vt:lpstr>
      <vt:lpstr>1.   With faith in God there is always hope – in the situation and in my heart. </vt:lpstr>
      <vt:lpstr>PowerPoint Presentation</vt:lpstr>
      <vt:lpstr>Let no one lose heart in the troubled times they face today. The giants I face are…   </vt:lpstr>
      <vt:lpstr>2.   Experience builds trust, knowledge,          confidence, and deliverance.  </vt:lpstr>
      <vt:lpstr>PowerPoint Presentation</vt:lpstr>
      <vt:lpstr>Our first priority today is to train up the children and youth to be strong Disciples.  </vt:lpstr>
      <vt:lpstr>3.  God gives each  person their own  gifts, strengths, and  abilities to do His work.   </vt:lpstr>
      <vt:lpstr>PowerPoint Presentation</vt:lpstr>
      <vt:lpstr>Go with what you know. Work with what you have. To your own self in Christ be true. </vt:lpstr>
      <vt:lpstr> 4.  The battle is the Lord’s.   (The war is won.)   </vt:lpstr>
      <vt:lpstr>PowerPoint Presentation</vt:lpstr>
      <vt:lpstr>Yes, I am  more than a conqueror in Christ ! I can do all things through Him who  gives me strength. </vt:lpstr>
    </vt:vector>
  </TitlesOfParts>
  <Company>Cross Roads United Methodist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Cross Roads UMC Anderson</dc:creator>
  <cp:lastModifiedBy>Aaron Blackford</cp:lastModifiedBy>
  <cp:revision>11</cp:revision>
  <dcterms:created xsi:type="dcterms:W3CDTF">2015-07-09T22:44:24Z</dcterms:created>
  <dcterms:modified xsi:type="dcterms:W3CDTF">2015-07-12T11:08:17Z</dcterms:modified>
</cp:coreProperties>
</file>