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3" r:id="rId5"/>
    <p:sldId id="264" r:id="rId6"/>
    <p:sldId id="265" r:id="rId7"/>
    <p:sldId id="266" r:id="rId8"/>
    <p:sldId id="267" r:id="rId9"/>
    <p:sldId id="268" r:id="rId10"/>
    <p:sldId id="269" r:id="rId11"/>
    <p:sldId id="270" r:id="rId12"/>
    <p:sldId id="278" r:id="rId13"/>
    <p:sldId id="271" r:id="rId14"/>
    <p:sldId id="272" r:id="rId15"/>
    <p:sldId id="273" r:id="rId16"/>
    <p:sldId id="274" r:id="rId17"/>
    <p:sldId id="275" r:id="rId18"/>
    <p:sldId id="276"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4" d="100"/>
          <a:sy n="84" d="100"/>
        </p:scale>
        <p:origin x="6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81AFDE-45A1-4B0E-BAF9-4DCF8803808C}" type="datetimeFigureOut">
              <a:rPr lang="en-US" smtClean="0"/>
              <a:t>5/24/2015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958A0-F2D4-4519-8E55-BE37D4B8F947}" type="slidenum">
              <a:rPr lang="en-US" smtClean="0"/>
              <a:t>‹#›</a:t>
            </a:fld>
            <a:endParaRPr lang="en-US" dirty="0"/>
          </a:p>
        </p:txBody>
      </p:sp>
    </p:spTree>
    <p:extLst>
      <p:ext uri="{BB962C8B-B14F-4D97-AF65-F5344CB8AC3E}">
        <p14:creationId xmlns:p14="http://schemas.microsoft.com/office/powerpoint/2010/main" val="41253811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1AFDE-45A1-4B0E-BAF9-4DCF8803808C}" type="datetimeFigureOut">
              <a:rPr lang="en-US" smtClean="0"/>
              <a:t>5/24/2015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958A0-F2D4-4519-8E55-BE37D4B8F947}" type="slidenum">
              <a:rPr lang="en-US" smtClean="0"/>
              <a:t>‹#›</a:t>
            </a:fld>
            <a:endParaRPr lang="en-US" dirty="0"/>
          </a:p>
        </p:txBody>
      </p:sp>
    </p:spTree>
    <p:extLst>
      <p:ext uri="{BB962C8B-B14F-4D97-AF65-F5344CB8AC3E}">
        <p14:creationId xmlns:p14="http://schemas.microsoft.com/office/powerpoint/2010/main" val="943354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1AFDE-45A1-4B0E-BAF9-4DCF8803808C}" type="datetimeFigureOut">
              <a:rPr lang="en-US" smtClean="0"/>
              <a:t>5/24/2015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958A0-F2D4-4519-8E55-BE37D4B8F947}" type="slidenum">
              <a:rPr lang="en-US" smtClean="0"/>
              <a:t>‹#›</a:t>
            </a:fld>
            <a:endParaRPr lang="en-US" dirty="0"/>
          </a:p>
        </p:txBody>
      </p:sp>
    </p:spTree>
    <p:extLst>
      <p:ext uri="{BB962C8B-B14F-4D97-AF65-F5344CB8AC3E}">
        <p14:creationId xmlns:p14="http://schemas.microsoft.com/office/powerpoint/2010/main" val="4486004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1AFDE-45A1-4B0E-BAF9-4DCF8803808C}" type="datetimeFigureOut">
              <a:rPr lang="en-US" smtClean="0"/>
              <a:t>5/24/2015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958A0-F2D4-4519-8E55-BE37D4B8F947}" type="slidenum">
              <a:rPr lang="en-US" smtClean="0"/>
              <a:t>‹#›</a:t>
            </a:fld>
            <a:endParaRPr lang="en-US" dirty="0"/>
          </a:p>
        </p:txBody>
      </p:sp>
    </p:spTree>
    <p:extLst>
      <p:ext uri="{BB962C8B-B14F-4D97-AF65-F5344CB8AC3E}">
        <p14:creationId xmlns:p14="http://schemas.microsoft.com/office/powerpoint/2010/main" val="32612299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1AFDE-45A1-4B0E-BAF9-4DCF8803808C}" type="datetimeFigureOut">
              <a:rPr lang="en-US" smtClean="0"/>
              <a:t>5/24/2015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958A0-F2D4-4519-8E55-BE37D4B8F947}" type="slidenum">
              <a:rPr lang="en-US" smtClean="0"/>
              <a:t>‹#›</a:t>
            </a:fld>
            <a:endParaRPr lang="en-US" dirty="0"/>
          </a:p>
        </p:txBody>
      </p:sp>
    </p:spTree>
    <p:extLst>
      <p:ext uri="{BB962C8B-B14F-4D97-AF65-F5344CB8AC3E}">
        <p14:creationId xmlns:p14="http://schemas.microsoft.com/office/powerpoint/2010/main" val="29062012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81AFDE-45A1-4B0E-BAF9-4DCF8803808C}" type="datetimeFigureOut">
              <a:rPr lang="en-US" smtClean="0"/>
              <a:t>5/24/2015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958A0-F2D4-4519-8E55-BE37D4B8F947}" type="slidenum">
              <a:rPr lang="en-US" smtClean="0"/>
              <a:t>‹#›</a:t>
            </a:fld>
            <a:endParaRPr lang="en-US" dirty="0"/>
          </a:p>
        </p:txBody>
      </p:sp>
    </p:spTree>
    <p:extLst>
      <p:ext uri="{BB962C8B-B14F-4D97-AF65-F5344CB8AC3E}">
        <p14:creationId xmlns:p14="http://schemas.microsoft.com/office/powerpoint/2010/main" val="5805785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81AFDE-45A1-4B0E-BAF9-4DCF8803808C}" type="datetimeFigureOut">
              <a:rPr lang="en-US" smtClean="0"/>
              <a:t>5/24/2015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2958A0-F2D4-4519-8E55-BE37D4B8F947}" type="slidenum">
              <a:rPr lang="en-US" smtClean="0"/>
              <a:t>‹#›</a:t>
            </a:fld>
            <a:endParaRPr lang="en-US" dirty="0"/>
          </a:p>
        </p:txBody>
      </p:sp>
    </p:spTree>
    <p:extLst>
      <p:ext uri="{BB962C8B-B14F-4D97-AF65-F5344CB8AC3E}">
        <p14:creationId xmlns:p14="http://schemas.microsoft.com/office/powerpoint/2010/main" val="32610000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81AFDE-45A1-4B0E-BAF9-4DCF8803808C}" type="datetimeFigureOut">
              <a:rPr lang="en-US" smtClean="0"/>
              <a:t>5/24/2015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2958A0-F2D4-4519-8E55-BE37D4B8F947}" type="slidenum">
              <a:rPr lang="en-US" smtClean="0"/>
              <a:t>‹#›</a:t>
            </a:fld>
            <a:endParaRPr lang="en-US" dirty="0"/>
          </a:p>
        </p:txBody>
      </p:sp>
    </p:spTree>
    <p:extLst>
      <p:ext uri="{BB962C8B-B14F-4D97-AF65-F5344CB8AC3E}">
        <p14:creationId xmlns:p14="http://schemas.microsoft.com/office/powerpoint/2010/main" val="5157106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1AFDE-45A1-4B0E-BAF9-4DCF8803808C}" type="datetimeFigureOut">
              <a:rPr lang="en-US" smtClean="0"/>
              <a:t>5/24/2015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2958A0-F2D4-4519-8E55-BE37D4B8F947}" type="slidenum">
              <a:rPr lang="en-US" smtClean="0"/>
              <a:t>‹#›</a:t>
            </a:fld>
            <a:endParaRPr lang="en-US" dirty="0"/>
          </a:p>
        </p:txBody>
      </p:sp>
    </p:spTree>
    <p:extLst>
      <p:ext uri="{BB962C8B-B14F-4D97-AF65-F5344CB8AC3E}">
        <p14:creationId xmlns:p14="http://schemas.microsoft.com/office/powerpoint/2010/main" val="5845076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1AFDE-45A1-4B0E-BAF9-4DCF8803808C}" type="datetimeFigureOut">
              <a:rPr lang="en-US" smtClean="0"/>
              <a:t>5/24/2015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958A0-F2D4-4519-8E55-BE37D4B8F947}" type="slidenum">
              <a:rPr lang="en-US" smtClean="0"/>
              <a:t>‹#›</a:t>
            </a:fld>
            <a:endParaRPr lang="en-US" dirty="0"/>
          </a:p>
        </p:txBody>
      </p:sp>
    </p:spTree>
    <p:extLst>
      <p:ext uri="{BB962C8B-B14F-4D97-AF65-F5344CB8AC3E}">
        <p14:creationId xmlns:p14="http://schemas.microsoft.com/office/powerpoint/2010/main" val="28043852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1AFDE-45A1-4B0E-BAF9-4DCF8803808C}" type="datetimeFigureOut">
              <a:rPr lang="en-US" smtClean="0"/>
              <a:t>5/24/2015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958A0-F2D4-4519-8E55-BE37D4B8F947}" type="slidenum">
              <a:rPr lang="en-US" smtClean="0"/>
              <a:t>‹#›</a:t>
            </a:fld>
            <a:endParaRPr lang="en-US" dirty="0"/>
          </a:p>
        </p:txBody>
      </p:sp>
    </p:spTree>
    <p:extLst>
      <p:ext uri="{BB962C8B-B14F-4D97-AF65-F5344CB8AC3E}">
        <p14:creationId xmlns:p14="http://schemas.microsoft.com/office/powerpoint/2010/main" val="2410040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1AFDE-45A1-4B0E-BAF9-4DCF8803808C}" type="datetimeFigureOut">
              <a:rPr lang="en-US" smtClean="0"/>
              <a:t>5/24/2015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958A0-F2D4-4519-8E55-BE37D4B8F947}" type="slidenum">
              <a:rPr lang="en-US" smtClean="0"/>
              <a:t>‹#›</a:t>
            </a:fld>
            <a:endParaRPr lang="en-US" dirty="0"/>
          </a:p>
        </p:txBody>
      </p:sp>
    </p:spTree>
    <p:extLst>
      <p:ext uri="{BB962C8B-B14F-4D97-AF65-F5344CB8AC3E}">
        <p14:creationId xmlns:p14="http://schemas.microsoft.com/office/powerpoint/2010/main" val="492261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images.search.yahoo.com/images/view;_ylt=AwrB8qHZfa1UD0cA5iuJzbkF;_ylu=X3oDMTIzMXVoMTc5BHNlYwNzcgRzbGsDaW1nBG9pZAM3OTAyMWFkMjEzMmE2YTNkZjY4ZWJiZTM3MWRjMTJkZgRncG9zAzI5BGl0A2Jpbmc-?.origin=&amp;back=https://images.search.yahoo.com/search/images?_adv_prop=image&amp;va=the+bible+the+world&amp;fr=yfp-t-252&amp;tab=organic&amp;ri=29&amp;w=2800&amp;h=2781&amp;imgurl=swte.org/blog1/wp-content/uploads/2010/11/world-bible4.jpg&amp;rurl=http://swte.org/blog1/2010/11/22/mens-and-womens-walk-35/&amp;size=859.0KB&amp;name=the+skyland+s+community+hosted+the+men+s+and+women+s+walk+thought+s+...&amp;p=the+bible+the+world&amp;oid=79021ad2132a6a3df68ebbe371dc12df&amp;fr2=&amp;fr=yfp-t-252&amp;tt=the+skyland+s+community+hosted+the+men+s+and+women+s+walk+thought+s+...&amp;b=0&amp;ni=21&amp;no=29&amp;ts=&amp;tab=organic&amp;sigr=11pusgt5q&amp;sigb=13j0n0ih3&amp;sigi=11qfhikbg&amp;sigt=127o74nn7&amp;sign=127o74nn7&amp;.crumb=pBvJVmfTr4o&amp;fr=yfp-t-252"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hyperlink" Target="https://images.search.yahoo.com/images/view;_ylt=AwrB8o40NqRUonEAuRmJzbkF;_ylu=X3oDMTIzcm0yNml2BHNlYwNzcgRzbGsDaW1nBG9pZAMyZjRhYTBkOTVlNzkwYzRmZWMyMWQ1ODMzNzIwNWY5YQRncG9zAzk5BGl0A2Jpbmc-?.origin=&amp;back=https://images.search.yahoo.com/search/images?p=obedient+faith+god&amp;_adv_prop=image&amp;va=obedient+faith+god&amp;fr=yfp-t-252&amp;spos=12&amp;nost=1&amp;tab=organic&amp;ri=99&amp;w=1920&amp;h=1080&amp;imgurl=bradwhitt.com/wp-content/uploads/2013/09/photo.jpg&amp;rurl=http://bradwhitt.com/category/sunday-review/&amp;size=1415.2KB&amp;name=photo+300x168+Sunday+Review:+Abraham+An+%3cb%3eObedient%3c/b%3e+%3cb%3eFaith%3c/b%3e&amp;p=obedient+faith+god&amp;oid=2f4aa0d95e790c4fec21d58337205f9a&amp;fr2=&amp;fr=yfp-t-252&amp;tt=photo+300x168+Sunday+Review:+Abraham+An+%3cb%3eObedient%3c/b%3e+%3cb%3eFaith%3c/b%3e&amp;b=61&amp;ni=21&amp;no=99&amp;ts=&amp;tab=organic&amp;sigr=11cel59g6&amp;sigb=14mj7svql&amp;sigi=11isc1f77&amp;sigt=124iaa0fs&amp;sign=124iaa0fs&amp;.crumb=pBvJVmfTr4o&amp;fr=yfp-t-252" TargetMode="External"/><Relationship Id="rId1" Type="http://schemas.openxmlformats.org/officeDocument/2006/relationships/slideLayout" Target="../slideLayouts/slideLayout2.xml"/><Relationship Id="rId6" Type="http://schemas.openxmlformats.org/officeDocument/2006/relationships/hyperlink" Target="https://images.search.yahoo.com/images/view;_ylt=AwrB8pN4N6RUC0MA.E2JzbkF;_ylu=X3oDMTIzYnJvODNoBHNlYwNzcgRzbGsDaW1nBG9pZAM2OWM3NGZhZGMzZmYzZDYwMmNmODkyYjI4ODNjNTBkMQRncG9zAzMyBGl0A2Jpbmc-?.origin=&amp;back=https://images.search.yahoo.com/search/images?_adv_prop=image&amp;va=joshua&amp;fr=yfp-t-252&amp;tab=organic&amp;ri=32&amp;w=592&amp;h=443&amp;imgurl=christsunofrighteousness.files.wordpress.com/2011/09/mosesjoshua.jpg&amp;rurl=http://christsunofrighteousness.wordpress.com/2011/09/07/was-the-name-of-jesus-declared-by-moses/&amp;size=75.8KB&amp;name=Moses+%3cb%3eJoshua%3c/b%3e&amp;p=joshua&amp;oid=69c74fadc3ff3d602cf892b2883c50d1&amp;fr2=&amp;fr=yfp-t-252&amp;tt=Moses+%3cb%3eJoshua%3c/b%3e&amp;b=0&amp;ni=160&amp;no=32&amp;ts=&amp;tab=organic&amp;sigr=131bh8l97&amp;sigb=136kqio1c&amp;sigi=12426d0mm&amp;sigt=10jgp8a88&amp;sign=10jgp8a88&amp;.crumb=pBvJVmfTr4o&amp;fr=yfp-t-252" TargetMode="External"/><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683" y="2302036"/>
            <a:ext cx="11968350" cy="4527790"/>
          </a:xfrm>
          <a:ln w="76200">
            <a:noFill/>
          </a:ln>
        </p:spPr>
        <p:txBody>
          <a:bodyPr>
            <a:noAutofit/>
          </a:bodyPr>
          <a:lstStyle/>
          <a:p>
            <a:pPr algn="l"/>
            <a:r>
              <a:rPr lang="en-US" b="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4799" b="1" dirty="0">
                <a:solidFill>
                  <a:srgbClr val="FFC000"/>
                </a:solidFill>
                <a:effectLst>
                  <a:outerShdw blurRad="38100" dist="38100" dir="2700000" algn="tl">
                    <a:srgbClr val="000000">
                      <a:alpha val="43137"/>
                    </a:srgbClr>
                  </a:outerShdw>
                </a:effectLst>
                <a:latin typeface="Arial Black" panose="020B0A04020102020204" pitchFamily="34" charset="0"/>
              </a:rPr>
              <a:t/>
            </a:r>
            <a:br>
              <a:rPr lang="en-US" sz="4799" b="1" dirty="0">
                <a:solidFill>
                  <a:srgbClr val="FFC000"/>
                </a:solidFill>
                <a:effectLst>
                  <a:outerShdw blurRad="38100" dist="38100" dir="2700000" algn="tl">
                    <a:srgbClr val="000000">
                      <a:alpha val="43137"/>
                    </a:srgbClr>
                  </a:outerShdw>
                </a:effectLst>
                <a:latin typeface="Arial Black" panose="020B0A04020102020204" pitchFamily="34" charset="0"/>
              </a:rPr>
            </a:br>
            <a:endParaRPr lang="en-US" sz="1799"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3" name="Subtitle 2"/>
          <p:cNvSpPr>
            <a:spLocks noGrp="1"/>
          </p:cNvSpPr>
          <p:nvPr>
            <p:ph type="subTitle" idx="1"/>
          </p:nvPr>
        </p:nvSpPr>
        <p:spPr>
          <a:xfrm>
            <a:off x="6680346" y="895"/>
            <a:ext cx="5194590" cy="4165697"/>
          </a:xfrm>
          <a:ln w="57150">
            <a:noFill/>
          </a:ln>
        </p:spPr>
        <p:txBody>
          <a:bodyPr>
            <a:normAutofit/>
          </a:bodyPr>
          <a:lstStyle/>
          <a:p>
            <a:pPr algn="ctr"/>
            <a:endParaRPr lang="en-US" sz="7298" b="1" u="sng" dirty="0">
              <a:solidFill>
                <a:srgbClr val="FFC000"/>
              </a:solidFill>
              <a:latin typeface="Arial Black" panose="020B0A04020102020204" pitchFamily="34" charset="0"/>
            </a:endParaRPr>
          </a:p>
          <a:p>
            <a:endParaRPr lang="en-US" sz="5198" dirty="0">
              <a:latin typeface="Algerian" panose="04020705040A02060702" pitchFamily="82" charset="0"/>
            </a:endParaRPr>
          </a:p>
        </p:txBody>
      </p:sp>
      <p:pic>
        <p:nvPicPr>
          <p:cNvPr id="7" name="ihover-img" descr="the skyland s community hosted the men s and women s walk thought s ...">
            <a:hlinkClick r:id="rId2" tgtFrame="&quot;&quo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518" y="494852"/>
            <a:ext cx="5430058" cy="5604734"/>
          </a:xfrm>
          <a:prstGeom prst="ellipse">
            <a:avLst/>
          </a:prstGeom>
          <a:ln w="762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6091229" y="106124"/>
            <a:ext cx="5892790" cy="6555641"/>
          </a:xfrm>
          <a:prstGeom prst="rect">
            <a:avLst/>
          </a:prstGeom>
          <a:ln w="57150">
            <a:noFill/>
          </a:ln>
        </p:spPr>
        <p:txBody>
          <a:bodyPr wrap="square">
            <a:spAutoFit/>
          </a:bodyPr>
          <a:lstStyle/>
          <a:p>
            <a:pPr algn="ctr"/>
            <a:r>
              <a:rPr lang="en-US" sz="6000" b="1" i="1" dirty="0" smtClean="0">
                <a:effectLst>
                  <a:outerShdw blurRad="38100" dist="38100" dir="2700000" algn="tl">
                    <a:srgbClr val="000000">
                      <a:alpha val="43137"/>
                    </a:srgbClr>
                  </a:outerShdw>
                </a:effectLst>
                <a:latin typeface="Arial Black" panose="020B0A04020102020204" pitchFamily="34" charset="0"/>
              </a:rPr>
              <a:t>Witnessing </a:t>
            </a:r>
            <a:r>
              <a:rPr lang="en-US" sz="6000" b="1" i="1" dirty="0">
                <a:effectLst>
                  <a:outerShdw blurRad="38100" dist="38100" dir="2700000" algn="tl">
                    <a:srgbClr val="000000">
                      <a:alpha val="43137"/>
                    </a:srgbClr>
                  </a:outerShdw>
                </a:effectLst>
                <a:latin typeface="Arial Black" panose="020B0A04020102020204" pitchFamily="34" charset="0"/>
              </a:rPr>
              <a:t>to the Wonders </a:t>
            </a:r>
          </a:p>
          <a:p>
            <a:pPr algn="ctr"/>
            <a:r>
              <a:rPr lang="en-US" sz="6000" b="1" i="1" dirty="0">
                <a:effectLst>
                  <a:outerShdw blurRad="38100" dist="38100" dir="2700000" algn="tl">
                    <a:srgbClr val="000000">
                      <a:alpha val="43137"/>
                    </a:srgbClr>
                  </a:outerShdw>
                </a:effectLst>
                <a:latin typeface="Arial Black" panose="020B0A04020102020204" pitchFamily="34" charset="0"/>
              </a:rPr>
              <a:t>of God </a:t>
            </a:r>
            <a:r>
              <a:rPr lang="en-US" sz="6000" b="1" i="1" dirty="0" smtClean="0">
                <a:effectLst>
                  <a:outerShdw blurRad="38100" dist="38100" dir="2700000" algn="tl">
                    <a:srgbClr val="000000">
                      <a:alpha val="43137"/>
                    </a:srgbClr>
                  </a:outerShdw>
                </a:effectLst>
                <a:latin typeface="Arial Black" panose="020B0A04020102020204" pitchFamily="34" charset="0"/>
              </a:rPr>
              <a:t>–</a:t>
            </a:r>
          </a:p>
          <a:p>
            <a:pPr algn="ctr"/>
            <a:r>
              <a:rPr lang="en-US" sz="6000" b="1" i="1" dirty="0" smtClean="0">
                <a:effectLst>
                  <a:outerShdw blurRad="38100" dist="38100" dir="2700000" algn="tl">
                    <a:srgbClr val="000000">
                      <a:alpha val="43137"/>
                    </a:srgbClr>
                  </a:outerShdw>
                </a:effectLst>
                <a:latin typeface="Arial Black" panose="020B0A04020102020204" pitchFamily="34" charset="0"/>
              </a:rPr>
              <a:t>From His Word to the World </a:t>
            </a:r>
          </a:p>
          <a:p>
            <a:pPr algn="ctr"/>
            <a:r>
              <a:rPr lang="en-US" sz="6000" b="1" i="1" dirty="0" smtClean="0">
                <a:solidFill>
                  <a:srgbClr val="C00000"/>
                </a:solidFill>
                <a:effectLst>
                  <a:outerShdw blurRad="38100" dist="38100" dir="2700000" algn="tl">
                    <a:srgbClr val="000000">
                      <a:alpha val="43137"/>
                    </a:srgbClr>
                  </a:outerShdw>
                </a:effectLst>
                <a:latin typeface="Arial Black" panose="020B0A04020102020204" pitchFamily="34" charset="0"/>
              </a:rPr>
              <a:t>In </a:t>
            </a:r>
            <a:r>
              <a:rPr lang="en-US" sz="6000" b="1" i="1" dirty="0">
                <a:solidFill>
                  <a:srgbClr val="C00000"/>
                </a:solidFill>
                <a:effectLst>
                  <a:outerShdw blurRad="38100" dist="38100" dir="2700000" algn="tl">
                    <a:srgbClr val="000000">
                      <a:alpha val="43137"/>
                    </a:srgbClr>
                  </a:outerShdw>
                </a:effectLst>
                <a:latin typeface="Arial Black" panose="020B0A04020102020204" pitchFamily="34" charset="0"/>
              </a:rPr>
              <a:t>2015 </a:t>
            </a:r>
          </a:p>
        </p:txBody>
      </p:sp>
      <p:pic>
        <p:nvPicPr>
          <p:cNvPr id="9" name="Content Placeholder 3" descr="crossroads_um_church001[2].jpg"/>
          <p:cNvPicPr>
            <a:picLocks noChangeAspect="1"/>
          </p:cNvPicPr>
          <p:nvPr/>
        </p:nvPicPr>
        <p:blipFill rotWithShape="1">
          <a:blip r:embed="rId4" cstate="print"/>
          <a:srcRect/>
          <a:stretch/>
        </p:blipFill>
        <p:spPr>
          <a:xfrm>
            <a:off x="1516828" y="3523596"/>
            <a:ext cx="3203378" cy="1365864"/>
          </a:xfrm>
          <a:prstGeom prst="rect">
            <a:avLst/>
          </a:prstGeom>
          <a:ln>
            <a:noFill/>
          </a:ln>
          <a:effectLst>
            <a:softEdge rad="112500"/>
          </a:effectLst>
        </p:spPr>
      </p:pic>
      <p:sp>
        <p:nvSpPr>
          <p:cNvPr id="8" name="Rectangle 7"/>
          <p:cNvSpPr/>
          <p:nvPr/>
        </p:nvSpPr>
        <p:spPr>
          <a:xfrm>
            <a:off x="1075765" y="4799114"/>
            <a:ext cx="4141694" cy="707886"/>
          </a:xfrm>
          <a:prstGeom prst="rect">
            <a:avLst/>
          </a:prstGeom>
        </p:spPr>
        <p:txBody>
          <a:bodyPr wrap="square">
            <a:spAutoFit/>
          </a:bodyPr>
          <a:lstStyle/>
          <a:p>
            <a:pPr algn="ctr"/>
            <a:r>
              <a:rPr lang="en-US" sz="4000" b="1" i="1" dirty="0">
                <a:effectLst>
                  <a:outerShdw blurRad="38100" dist="38100" dir="2700000" algn="tl">
                    <a:srgbClr val="000000">
                      <a:alpha val="43137"/>
                    </a:srgbClr>
                  </a:outerShdw>
                </a:effectLst>
                <a:latin typeface="Arial Black" panose="020B0A04020102020204" pitchFamily="34" charset="0"/>
              </a:rPr>
              <a:t>Acts 1:8</a:t>
            </a:r>
            <a:endParaRPr lang="en-US" sz="4000" dirty="0"/>
          </a:p>
        </p:txBody>
      </p:sp>
    </p:spTree>
    <p:extLst>
      <p:ext uri="{BB962C8B-B14F-4D97-AF65-F5344CB8AC3E}">
        <p14:creationId xmlns:p14="http://schemas.microsoft.com/office/powerpoint/2010/main" val="422389766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668" y="1914860"/>
            <a:ext cx="11715078" cy="4658061"/>
          </a:xfrm>
        </p:spPr>
        <p:txBody>
          <a:bodyPr>
            <a:noAutofit/>
          </a:bodyPr>
          <a:lstStyle/>
          <a:p>
            <a:pPr algn="ctr"/>
            <a:r>
              <a:rPr lang="en-US" sz="7200" b="1" dirty="0">
                <a:solidFill>
                  <a:srgbClr val="C00000"/>
                </a:solidFill>
                <a:latin typeface="Arial Black" panose="020B0A04020102020204" pitchFamily="34" charset="0"/>
              </a:rPr>
              <a:t>2.</a:t>
            </a:r>
            <a:r>
              <a:rPr lang="en-US" sz="7200" b="1" dirty="0">
                <a:latin typeface="Arial Black" panose="020B0A04020102020204" pitchFamily="34" charset="0"/>
              </a:rPr>
              <a:t> </a:t>
            </a:r>
            <a:r>
              <a:rPr lang="en-US" sz="7200" b="1" dirty="0" smtClean="0">
                <a:latin typeface="Arial Black" panose="020B0A04020102020204" pitchFamily="34" charset="0"/>
              </a:rPr>
              <a:t/>
            </a:r>
            <a:br>
              <a:rPr lang="en-US" sz="7200" b="1" dirty="0" smtClean="0">
                <a:latin typeface="Arial Black" panose="020B0A04020102020204" pitchFamily="34" charset="0"/>
              </a:rPr>
            </a:br>
            <a:r>
              <a:rPr lang="en-US" sz="7200" b="1" dirty="0" smtClean="0">
                <a:solidFill>
                  <a:srgbClr val="002060"/>
                </a:solidFill>
                <a:latin typeface="Arial Black" panose="020B0A04020102020204" pitchFamily="34" charset="0"/>
              </a:rPr>
              <a:t>Jesus </a:t>
            </a:r>
            <a:r>
              <a:rPr lang="en-US" sz="7200" b="1" dirty="0">
                <a:solidFill>
                  <a:srgbClr val="002060"/>
                </a:solidFill>
                <a:latin typeface="Arial Black" panose="020B0A04020102020204" pitchFamily="34" charset="0"/>
              </a:rPr>
              <a:t>took </a:t>
            </a:r>
            <a:r>
              <a:rPr lang="en-US" sz="7200" b="1" u="sng" dirty="0">
                <a:solidFill>
                  <a:srgbClr val="002060"/>
                </a:solidFill>
                <a:latin typeface="Arial Black" panose="020B0A04020102020204" pitchFamily="34" charset="0"/>
              </a:rPr>
              <a:t>care</a:t>
            </a:r>
            <a:r>
              <a:rPr lang="en-US" sz="7200" b="1" dirty="0">
                <a:solidFill>
                  <a:srgbClr val="002060"/>
                </a:solidFill>
                <a:latin typeface="Arial Black" panose="020B0A04020102020204" pitchFamily="34" charset="0"/>
              </a:rPr>
              <a:t> of his mother’s </a:t>
            </a:r>
            <a:r>
              <a:rPr lang="en-US" sz="7200" b="1" u="sng" dirty="0">
                <a:solidFill>
                  <a:srgbClr val="002060"/>
                </a:solidFill>
                <a:latin typeface="Arial Black" panose="020B0A04020102020204" pitchFamily="34" charset="0"/>
              </a:rPr>
              <a:t>needs </a:t>
            </a:r>
            <a:r>
              <a:rPr lang="en-US" sz="7200" u="sng" dirty="0">
                <a:solidFill>
                  <a:srgbClr val="002060"/>
                </a:solidFill>
                <a:latin typeface="Arial Black" panose="020B0A04020102020204" pitchFamily="34" charset="0"/>
              </a:rPr>
              <a:t/>
            </a:r>
            <a:br>
              <a:rPr lang="en-US" sz="7200" u="sng" dirty="0">
                <a:solidFill>
                  <a:srgbClr val="002060"/>
                </a:solidFill>
                <a:latin typeface="Arial Black" panose="020B0A04020102020204" pitchFamily="34" charset="0"/>
              </a:rPr>
            </a:br>
            <a:r>
              <a:rPr lang="en-US" sz="7200" b="1" dirty="0">
                <a:solidFill>
                  <a:srgbClr val="002060"/>
                </a:solidFill>
                <a:latin typeface="Arial Black" panose="020B0A04020102020204" pitchFamily="34" charset="0"/>
              </a:rPr>
              <a:t>     even as He was dying on the cross.</a:t>
            </a:r>
            <a:r>
              <a:rPr lang="en-US" sz="7200" dirty="0">
                <a:solidFill>
                  <a:srgbClr val="002060"/>
                </a:solidFill>
                <a:latin typeface="Arial Black" panose="020B0A04020102020204" pitchFamily="34" charset="0"/>
              </a:rPr>
              <a:t/>
            </a:r>
            <a:br>
              <a:rPr lang="en-US" sz="7200" dirty="0">
                <a:solidFill>
                  <a:srgbClr val="002060"/>
                </a:solidFill>
                <a:latin typeface="Arial Black" panose="020B0A04020102020204" pitchFamily="34" charset="0"/>
              </a:rPr>
            </a:br>
            <a:endParaRPr lang="en-US" sz="7200" dirty="0">
              <a:solidFill>
                <a:srgbClr val="002060"/>
              </a:solidFill>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0362" y="0"/>
            <a:ext cx="3241638" cy="2183802"/>
          </a:xfrm>
          <a:prstGeom prst="rect">
            <a:avLst/>
          </a:prstGeom>
        </p:spPr>
      </p:pic>
    </p:spTree>
    <p:extLst>
      <p:ext uri="{BB962C8B-B14F-4D97-AF65-F5344CB8AC3E}">
        <p14:creationId xmlns:p14="http://schemas.microsoft.com/office/powerpoint/2010/main" val="22115335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426" y="236668"/>
            <a:ext cx="11715078" cy="7207624"/>
          </a:xfrm>
        </p:spPr>
        <p:txBody>
          <a:bodyPr>
            <a:normAutofit/>
          </a:bodyPr>
          <a:lstStyle/>
          <a:p>
            <a:pPr marL="0" indent="0">
              <a:buNone/>
            </a:pPr>
            <a:r>
              <a:rPr lang="en-US" sz="2900" b="1" u="sng" dirty="0">
                <a:solidFill>
                  <a:srgbClr val="002060"/>
                </a:solidFill>
                <a:latin typeface="Arial Black" panose="020B0A04020102020204" pitchFamily="34" charset="0"/>
              </a:rPr>
              <a:t>John </a:t>
            </a:r>
            <a:r>
              <a:rPr lang="en-US" sz="2900" b="1" u="sng" dirty="0" smtClean="0">
                <a:solidFill>
                  <a:srgbClr val="002060"/>
                </a:solidFill>
                <a:latin typeface="Arial Black" panose="020B0A04020102020204" pitchFamily="34" charset="0"/>
              </a:rPr>
              <a:t>19:26-27 </a:t>
            </a:r>
            <a:r>
              <a:rPr lang="en-US" sz="2900" b="1" i="1" dirty="0" smtClean="0">
                <a:solidFill>
                  <a:srgbClr val="002060"/>
                </a:solidFill>
                <a:latin typeface="Arial Black" panose="020B0A04020102020204" pitchFamily="34" charset="0"/>
              </a:rPr>
              <a:t>– </a:t>
            </a:r>
            <a:r>
              <a:rPr lang="en-US" sz="2900" baseline="30000" dirty="0">
                <a:solidFill>
                  <a:srgbClr val="002060"/>
                </a:solidFill>
                <a:latin typeface="Arial Black" panose="020B0A04020102020204" pitchFamily="34" charset="0"/>
              </a:rPr>
              <a:t> </a:t>
            </a:r>
            <a:r>
              <a:rPr lang="en-US" sz="2900" i="1" dirty="0">
                <a:solidFill>
                  <a:srgbClr val="002060"/>
                </a:solidFill>
                <a:latin typeface="Arial Black" panose="020B0A04020102020204" pitchFamily="34" charset="0"/>
              </a:rPr>
              <a:t>When Jesus saw his mother there, and the disciple whom he loved standing nearby, he said to her, “Woman</a:t>
            </a:r>
            <a:r>
              <a:rPr lang="en-US" sz="2900" i="1" dirty="0" smtClean="0">
                <a:solidFill>
                  <a:srgbClr val="002060"/>
                </a:solidFill>
                <a:latin typeface="Arial Black" panose="020B0A04020102020204" pitchFamily="34" charset="0"/>
              </a:rPr>
              <a:t>, </a:t>
            </a:r>
            <a:r>
              <a:rPr lang="en-US" sz="2900" i="1" dirty="0">
                <a:solidFill>
                  <a:srgbClr val="002060"/>
                </a:solidFill>
                <a:latin typeface="Arial Black" panose="020B0A04020102020204" pitchFamily="34" charset="0"/>
              </a:rPr>
              <a:t>here is your son,” </a:t>
            </a:r>
            <a:r>
              <a:rPr lang="en-US" sz="2900" i="1" baseline="30000" dirty="0">
                <a:solidFill>
                  <a:srgbClr val="002060"/>
                </a:solidFill>
                <a:latin typeface="Arial Black" panose="020B0A04020102020204" pitchFamily="34" charset="0"/>
              </a:rPr>
              <a:t>27 </a:t>
            </a:r>
            <a:r>
              <a:rPr lang="en-US" sz="2900" i="1" dirty="0">
                <a:solidFill>
                  <a:srgbClr val="002060"/>
                </a:solidFill>
                <a:latin typeface="Arial Black" panose="020B0A04020102020204" pitchFamily="34" charset="0"/>
              </a:rPr>
              <a:t>and to the disciple, “Here is your mother.” From that time on, this disciple took her into his home.</a:t>
            </a:r>
            <a:endParaRPr lang="en-US" sz="2900" b="1" i="1" dirty="0" smtClean="0">
              <a:solidFill>
                <a:srgbClr val="002060"/>
              </a:solidFill>
              <a:latin typeface="Arial Black" panose="020B0A04020102020204" pitchFamily="34" charset="0"/>
            </a:endParaRPr>
          </a:p>
          <a:p>
            <a:pPr marL="0" indent="0" algn="r">
              <a:buNone/>
            </a:pPr>
            <a:r>
              <a:rPr lang="en-US" sz="2900" b="1" u="sng" dirty="0" smtClean="0">
                <a:solidFill>
                  <a:srgbClr val="C00000"/>
                </a:solidFill>
                <a:effectLst>
                  <a:outerShdw blurRad="38100" dist="38100" dir="2700000" algn="tl">
                    <a:srgbClr val="000000">
                      <a:alpha val="43137"/>
                    </a:srgbClr>
                  </a:outerShdw>
                </a:effectLst>
                <a:latin typeface="Arial Black" panose="020B0A04020102020204" pitchFamily="34" charset="0"/>
              </a:rPr>
              <a:t>Acts 1:12-14 </a:t>
            </a:r>
            <a:r>
              <a:rPr lang="en-US" sz="2900" b="1" i="1" dirty="0" smtClean="0">
                <a:solidFill>
                  <a:srgbClr val="C00000"/>
                </a:solidFill>
                <a:effectLst>
                  <a:outerShdw blurRad="38100" dist="38100" dir="2700000" algn="tl">
                    <a:srgbClr val="000000">
                      <a:alpha val="43137"/>
                    </a:srgbClr>
                  </a:outerShdw>
                </a:effectLst>
                <a:latin typeface="Arial Black" panose="020B0A04020102020204" pitchFamily="34" charset="0"/>
              </a:rPr>
              <a:t>– </a:t>
            </a:r>
            <a:r>
              <a:rPr lang="en-US" sz="2900" i="1" dirty="0">
                <a:solidFill>
                  <a:srgbClr val="C00000"/>
                </a:solidFill>
                <a:effectLst>
                  <a:outerShdw blurRad="38100" dist="38100" dir="2700000" algn="tl">
                    <a:srgbClr val="000000">
                      <a:alpha val="43137"/>
                    </a:srgbClr>
                  </a:outerShdw>
                </a:effectLst>
                <a:latin typeface="Arial Black" panose="020B0A04020102020204" pitchFamily="34" charset="0"/>
              </a:rPr>
              <a:t>Then the apostles returned to Jerusalem from the hill called the Mount of Olives, a Sabbath day’s </a:t>
            </a:r>
            <a:r>
              <a:rPr lang="en-US" sz="2900" i="1" dirty="0" smtClean="0">
                <a:solidFill>
                  <a:srgbClr val="C00000"/>
                </a:solidFill>
                <a:effectLst>
                  <a:outerShdw blurRad="38100" dist="38100" dir="2700000" algn="tl">
                    <a:srgbClr val="000000">
                      <a:alpha val="43137"/>
                    </a:srgbClr>
                  </a:outerShdw>
                </a:effectLst>
                <a:latin typeface="Arial Black" panose="020B0A04020102020204" pitchFamily="34" charset="0"/>
              </a:rPr>
              <a:t>walk </a:t>
            </a:r>
            <a:r>
              <a:rPr lang="en-US" sz="2900" i="1" dirty="0">
                <a:solidFill>
                  <a:srgbClr val="C00000"/>
                </a:solidFill>
                <a:effectLst>
                  <a:outerShdw blurRad="38100" dist="38100" dir="2700000" algn="tl">
                    <a:srgbClr val="000000">
                      <a:alpha val="43137"/>
                    </a:srgbClr>
                  </a:outerShdw>
                </a:effectLst>
                <a:latin typeface="Arial Black" panose="020B0A04020102020204" pitchFamily="34" charset="0"/>
              </a:rPr>
              <a:t>from the city. </a:t>
            </a:r>
            <a:r>
              <a:rPr lang="en-US" sz="2900" i="1" baseline="30000" dirty="0">
                <a:solidFill>
                  <a:srgbClr val="C00000"/>
                </a:solidFill>
                <a:effectLst>
                  <a:outerShdw blurRad="38100" dist="38100" dir="2700000" algn="tl">
                    <a:srgbClr val="000000">
                      <a:alpha val="43137"/>
                    </a:srgbClr>
                  </a:outerShdw>
                </a:effectLst>
                <a:latin typeface="Arial Black" panose="020B0A04020102020204" pitchFamily="34" charset="0"/>
              </a:rPr>
              <a:t>13 </a:t>
            </a:r>
            <a:r>
              <a:rPr lang="en-US" sz="2900" i="1" dirty="0">
                <a:solidFill>
                  <a:srgbClr val="C00000"/>
                </a:solidFill>
                <a:effectLst>
                  <a:outerShdw blurRad="38100" dist="38100" dir="2700000" algn="tl">
                    <a:srgbClr val="000000">
                      <a:alpha val="43137"/>
                    </a:srgbClr>
                  </a:outerShdw>
                </a:effectLst>
                <a:latin typeface="Arial Black" panose="020B0A04020102020204" pitchFamily="34" charset="0"/>
              </a:rPr>
              <a:t>When they arrived, they went upstairs to the room where they were staying. Those present were Peter, John, James and Andrew; Philip and Thomas, Bartholomew and Matthew; James son of Alphaeus and Simon the Zealot, and Judas son of James. </a:t>
            </a:r>
            <a:r>
              <a:rPr lang="en-US" sz="2900" i="1" baseline="30000" dirty="0">
                <a:solidFill>
                  <a:srgbClr val="C00000"/>
                </a:solidFill>
                <a:effectLst>
                  <a:outerShdw blurRad="38100" dist="38100" dir="2700000" algn="tl">
                    <a:srgbClr val="000000">
                      <a:alpha val="43137"/>
                    </a:srgbClr>
                  </a:outerShdw>
                </a:effectLst>
                <a:latin typeface="Arial Black" panose="020B0A04020102020204" pitchFamily="34" charset="0"/>
              </a:rPr>
              <a:t>14 </a:t>
            </a:r>
            <a:r>
              <a:rPr lang="en-US" sz="2900" i="1" dirty="0">
                <a:solidFill>
                  <a:srgbClr val="C00000"/>
                </a:solidFill>
                <a:effectLst>
                  <a:outerShdw blurRad="38100" dist="38100" dir="2700000" algn="tl">
                    <a:srgbClr val="000000">
                      <a:alpha val="43137"/>
                    </a:srgbClr>
                  </a:outerShdw>
                </a:effectLst>
                <a:latin typeface="Arial Black" panose="020B0A04020102020204" pitchFamily="34" charset="0"/>
              </a:rPr>
              <a:t>They all joined together constantly in prayer, along with the women and Mary the mother of Jesus, and with his brothers.</a:t>
            </a:r>
            <a:endParaRPr lang="en-US" sz="2900" b="1" i="1" dirty="0" smtClean="0">
              <a:solidFill>
                <a:srgbClr val="C00000"/>
              </a:solidFill>
              <a:effectLst>
                <a:outerShdw blurRad="38100" dist="38100" dir="2700000" algn="tl">
                  <a:srgbClr val="000000">
                    <a:alpha val="43137"/>
                  </a:srgbClr>
                </a:outerShdw>
              </a:effectLst>
              <a:latin typeface="Arial Black" panose="020B0A04020102020204" pitchFamily="34" charset="0"/>
            </a:endParaRPr>
          </a:p>
          <a:p>
            <a:pPr marL="0" indent="0" algn="r">
              <a:buNone/>
            </a:pPr>
            <a:r>
              <a:rPr lang="en-US" b="1" i="1" dirty="0" smtClean="0">
                <a:solidFill>
                  <a:srgbClr val="C00000"/>
                </a:solidFill>
                <a:effectLst>
                  <a:outerShdw blurRad="38100" dist="38100" dir="2700000" algn="tl">
                    <a:srgbClr val="000000">
                      <a:alpha val="43137"/>
                    </a:srgbClr>
                  </a:outerShdw>
                </a:effectLst>
              </a:rPr>
              <a:t> </a:t>
            </a:r>
            <a:endParaRPr lang="en-US" dirty="0">
              <a:solidFill>
                <a:srgbClr val="C00000"/>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6808418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607" y="247426"/>
            <a:ext cx="11672047" cy="6486861"/>
          </a:xfrm>
        </p:spPr>
        <p:txBody>
          <a:bodyPr>
            <a:normAutofit fontScale="92500" lnSpcReduction="10000"/>
          </a:bodyPr>
          <a:lstStyle/>
          <a:p>
            <a:pPr marL="0" indent="0">
              <a:buNone/>
            </a:pPr>
            <a:r>
              <a:rPr lang="en-US" b="1" u="sng" dirty="0">
                <a:solidFill>
                  <a:srgbClr val="002060"/>
                </a:solidFill>
                <a:latin typeface="Arial Black" panose="020B0A04020102020204" pitchFamily="34" charset="0"/>
              </a:rPr>
              <a:t>Acts 2:42-47 </a:t>
            </a:r>
            <a:r>
              <a:rPr lang="en-US" b="1" i="1" dirty="0">
                <a:solidFill>
                  <a:srgbClr val="002060"/>
                </a:solidFill>
                <a:latin typeface="Arial Black" panose="020B0A04020102020204" pitchFamily="34" charset="0"/>
              </a:rPr>
              <a:t>– </a:t>
            </a:r>
            <a:r>
              <a:rPr lang="en-US" i="1" dirty="0">
                <a:solidFill>
                  <a:srgbClr val="002060"/>
                </a:solidFill>
                <a:latin typeface="Arial Black" panose="020B0A04020102020204" pitchFamily="34" charset="0"/>
              </a:rPr>
              <a:t>They devoted themselves to the apostles’ teaching and to fellowship, to the breaking of bread and to prayer. </a:t>
            </a:r>
            <a:r>
              <a:rPr lang="en-US" i="1" baseline="30000" dirty="0">
                <a:solidFill>
                  <a:srgbClr val="002060"/>
                </a:solidFill>
                <a:latin typeface="Arial Black" panose="020B0A04020102020204" pitchFamily="34" charset="0"/>
              </a:rPr>
              <a:t>43 </a:t>
            </a:r>
            <a:r>
              <a:rPr lang="en-US" i="1" dirty="0">
                <a:solidFill>
                  <a:srgbClr val="002060"/>
                </a:solidFill>
                <a:latin typeface="Arial Black" panose="020B0A04020102020204" pitchFamily="34" charset="0"/>
              </a:rPr>
              <a:t>Everyone was filled with awe at the many wonders and signs performed by the apostles. </a:t>
            </a:r>
            <a:r>
              <a:rPr lang="en-US" i="1" baseline="30000" dirty="0">
                <a:solidFill>
                  <a:srgbClr val="002060"/>
                </a:solidFill>
                <a:latin typeface="Arial Black" panose="020B0A04020102020204" pitchFamily="34" charset="0"/>
              </a:rPr>
              <a:t>44 </a:t>
            </a:r>
            <a:r>
              <a:rPr lang="en-US" i="1" dirty="0">
                <a:solidFill>
                  <a:srgbClr val="002060"/>
                </a:solidFill>
                <a:latin typeface="Arial Black" panose="020B0A04020102020204" pitchFamily="34" charset="0"/>
              </a:rPr>
              <a:t>All the believers were together and had everything in common. </a:t>
            </a:r>
            <a:r>
              <a:rPr lang="en-US" i="1" baseline="30000" dirty="0">
                <a:solidFill>
                  <a:srgbClr val="002060"/>
                </a:solidFill>
                <a:latin typeface="Arial Black" panose="020B0A04020102020204" pitchFamily="34" charset="0"/>
              </a:rPr>
              <a:t>45 </a:t>
            </a:r>
            <a:r>
              <a:rPr lang="en-US" i="1" dirty="0">
                <a:solidFill>
                  <a:srgbClr val="002060"/>
                </a:solidFill>
                <a:latin typeface="Arial Black" panose="020B0A04020102020204" pitchFamily="34" charset="0"/>
              </a:rPr>
              <a:t>They sold property and possessions to give to anyone who had need. </a:t>
            </a:r>
            <a:r>
              <a:rPr lang="en-US" i="1" baseline="30000" dirty="0">
                <a:solidFill>
                  <a:srgbClr val="002060"/>
                </a:solidFill>
                <a:latin typeface="Arial Black" panose="020B0A04020102020204" pitchFamily="34" charset="0"/>
              </a:rPr>
              <a:t>46 </a:t>
            </a:r>
            <a:r>
              <a:rPr lang="en-US" i="1" dirty="0">
                <a:solidFill>
                  <a:srgbClr val="002060"/>
                </a:solidFill>
                <a:latin typeface="Arial Black" panose="020B0A04020102020204" pitchFamily="34" charset="0"/>
              </a:rPr>
              <a:t>Every day they continued to meet together in the temple courts. They broke bread in their homes and ate together with glad and sincere hearts, </a:t>
            </a:r>
            <a:r>
              <a:rPr lang="en-US" i="1" baseline="30000" dirty="0">
                <a:solidFill>
                  <a:srgbClr val="002060"/>
                </a:solidFill>
                <a:latin typeface="Arial Black" panose="020B0A04020102020204" pitchFamily="34" charset="0"/>
              </a:rPr>
              <a:t>47 </a:t>
            </a:r>
            <a:r>
              <a:rPr lang="en-US" i="1" dirty="0">
                <a:solidFill>
                  <a:srgbClr val="002060"/>
                </a:solidFill>
                <a:latin typeface="Arial Black" panose="020B0A04020102020204" pitchFamily="34" charset="0"/>
              </a:rPr>
              <a:t>praising God and enjoying the favor of all the people. And the Lord added to their number daily those who were being saved.</a:t>
            </a:r>
            <a:endParaRPr lang="en-US" b="1" i="1" dirty="0">
              <a:solidFill>
                <a:srgbClr val="002060"/>
              </a:solidFill>
              <a:latin typeface="Arial Black" panose="020B0A04020102020204" pitchFamily="34" charset="0"/>
            </a:endParaRPr>
          </a:p>
          <a:p>
            <a:pPr marL="0" indent="0" algn="r">
              <a:buNone/>
            </a:pPr>
            <a:r>
              <a:rPr lang="en-US" b="1" u="sng" dirty="0">
                <a:solidFill>
                  <a:srgbClr val="C00000"/>
                </a:solidFill>
                <a:latin typeface="Arial Black" panose="020B0A04020102020204" pitchFamily="34" charset="0"/>
              </a:rPr>
              <a:t>Galatians 6:10 </a:t>
            </a:r>
            <a:r>
              <a:rPr lang="en-US" b="1" dirty="0">
                <a:solidFill>
                  <a:srgbClr val="C00000"/>
                </a:solidFill>
                <a:latin typeface="Arial Black" panose="020B0A04020102020204" pitchFamily="34" charset="0"/>
              </a:rPr>
              <a:t>– </a:t>
            </a:r>
            <a:r>
              <a:rPr lang="en-US" dirty="0">
                <a:solidFill>
                  <a:srgbClr val="C00000"/>
                </a:solidFill>
                <a:latin typeface="Arial Black" panose="020B0A04020102020204" pitchFamily="34" charset="0"/>
              </a:rPr>
              <a:t>Therefore, as we have opportunity, let us do good to all people, especially to those who belong to the family of believers.</a:t>
            </a:r>
            <a:endParaRPr lang="en-US" b="1" dirty="0">
              <a:solidFill>
                <a:srgbClr val="C00000"/>
              </a:solidFill>
              <a:latin typeface="Arial Black" panose="020B0A04020102020204" pitchFamily="34" charset="0"/>
            </a:endParaRPr>
          </a:p>
          <a:p>
            <a:pPr marL="0" indent="0">
              <a:buNone/>
            </a:pPr>
            <a:r>
              <a:rPr lang="en-US" b="1" u="sng" dirty="0">
                <a:solidFill>
                  <a:srgbClr val="002060"/>
                </a:solidFill>
                <a:latin typeface="Arial Black" panose="020B0A04020102020204" pitchFamily="34" charset="0"/>
              </a:rPr>
              <a:t>Ephesians 2:19-20 </a:t>
            </a:r>
            <a:r>
              <a:rPr lang="en-US" b="1" i="1" dirty="0">
                <a:solidFill>
                  <a:srgbClr val="002060"/>
                </a:solidFill>
                <a:latin typeface="Arial Black" panose="020B0A04020102020204" pitchFamily="34" charset="0"/>
              </a:rPr>
              <a:t>– </a:t>
            </a:r>
            <a:r>
              <a:rPr lang="en-US" b="1" i="1" dirty="0" smtClean="0">
                <a:solidFill>
                  <a:srgbClr val="002060"/>
                </a:solidFill>
                <a:latin typeface="Arial Black" panose="020B0A04020102020204" pitchFamily="34" charset="0"/>
              </a:rPr>
              <a:t> </a:t>
            </a:r>
            <a:r>
              <a:rPr lang="en-US" baseline="30000" dirty="0"/>
              <a:t> </a:t>
            </a:r>
            <a:r>
              <a:rPr lang="en-US" i="1" dirty="0">
                <a:solidFill>
                  <a:srgbClr val="002060"/>
                </a:solidFill>
                <a:latin typeface="Arial Black" panose="020B0A04020102020204" pitchFamily="34" charset="0"/>
              </a:rPr>
              <a:t>Consequently, you are no longer foreigners and strangers, but fellow citizens with God’s people and also members of his household, </a:t>
            </a:r>
            <a:r>
              <a:rPr lang="en-US" i="1" baseline="30000" dirty="0">
                <a:solidFill>
                  <a:srgbClr val="002060"/>
                </a:solidFill>
                <a:latin typeface="Arial Black" panose="020B0A04020102020204" pitchFamily="34" charset="0"/>
              </a:rPr>
              <a:t>20 </a:t>
            </a:r>
            <a:r>
              <a:rPr lang="en-US" i="1" dirty="0">
                <a:solidFill>
                  <a:srgbClr val="002060"/>
                </a:solidFill>
                <a:latin typeface="Arial Black" panose="020B0A04020102020204" pitchFamily="34" charset="0"/>
              </a:rPr>
              <a:t>built on the foundation of the apostles and prophets, with Christ Jesus himself as the chief cornerstone.</a:t>
            </a:r>
            <a:r>
              <a:rPr lang="en-US" b="1" i="1" dirty="0" smtClean="0">
                <a:solidFill>
                  <a:srgbClr val="002060"/>
                </a:solidFill>
                <a:latin typeface="Arial Black" panose="020B0A04020102020204" pitchFamily="34" charset="0"/>
              </a:rPr>
              <a:t> </a:t>
            </a:r>
            <a:endParaRPr lang="en-US" b="1" i="1" dirty="0">
              <a:solidFill>
                <a:srgbClr val="002060"/>
              </a:solidFill>
              <a:latin typeface="Arial Black" panose="020B0A04020102020204" pitchFamily="34" charset="0"/>
            </a:endParaRPr>
          </a:p>
        </p:txBody>
      </p:sp>
    </p:spTree>
    <p:extLst>
      <p:ext uri="{BB962C8B-B14F-4D97-AF65-F5344CB8AC3E}">
        <p14:creationId xmlns:p14="http://schemas.microsoft.com/office/powerpoint/2010/main" val="25588966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1" y="1129553"/>
            <a:ext cx="11532198" cy="5841402"/>
          </a:xfrm>
        </p:spPr>
        <p:txBody>
          <a:bodyPr>
            <a:normAutofit/>
          </a:bodyPr>
          <a:lstStyle/>
          <a:p>
            <a:r>
              <a:rPr lang="en-US" sz="7200" b="1" dirty="0">
                <a:solidFill>
                  <a:srgbClr val="002060"/>
                </a:solidFill>
                <a:latin typeface="Arial Black" panose="020B0A04020102020204" pitchFamily="34" charset="0"/>
              </a:rPr>
              <a:t>A new </a:t>
            </a:r>
            <a:r>
              <a:rPr lang="en-US" sz="7200" b="1" u="sng" dirty="0">
                <a:solidFill>
                  <a:srgbClr val="002060"/>
                </a:solidFill>
                <a:latin typeface="Arial Black" panose="020B0A04020102020204" pitchFamily="34" charset="0"/>
              </a:rPr>
              <a:t>relationship</a:t>
            </a:r>
            <a:r>
              <a:rPr lang="en-US" sz="7200" b="1" dirty="0">
                <a:solidFill>
                  <a:srgbClr val="002060"/>
                </a:solidFill>
                <a:latin typeface="Arial Black" panose="020B0A04020102020204" pitchFamily="34" charset="0"/>
              </a:rPr>
              <a:t> was established from the cross – </a:t>
            </a:r>
            <a:r>
              <a:rPr lang="en-US" sz="7200" b="1" dirty="0">
                <a:solidFill>
                  <a:srgbClr val="C00000"/>
                </a:solidFill>
                <a:effectLst>
                  <a:outerShdw blurRad="38100" dist="38100" dir="2700000" algn="tl">
                    <a:srgbClr val="000000">
                      <a:alpha val="43137"/>
                    </a:srgbClr>
                  </a:outerShdw>
                </a:effectLst>
                <a:latin typeface="Arial Black" panose="020B0A04020102020204" pitchFamily="34" charset="0"/>
              </a:rPr>
              <a:t>the relationship of the </a:t>
            </a:r>
            <a:r>
              <a:rPr lang="en-US" sz="7200" b="1" u="sng" dirty="0">
                <a:solidFill>
                  <a:srgbClr val="C00000"/>
                </a:solidFill>
                <a:effectLst>
                  <a:outerShdw blurRad="38100" dist="38100" dir="2700000" algn="tl">
                    <a:srgbClr val="000000">
                      <a:alpha val="43137"/>
                    </a:srgbClr>
                  </a:outerShdw>
                </a:effectLst>
                <a:latin typeface="Arial Black" panose="020B0A04020102020204" pitchFamily="34" charset="0"/>
              </a:rPr>
              <a:t>Church</a:t>
            </a:r>
            <a:r>
              <a:rPr lang="en-US" sz="7200" b="1" dirty="0">
                <a:solidFill>
                  <a:srgbClr val="C00000"/>
                </a:solidFill>
                <a:effectLst>
                  <a:outerShdw blurRad="38100" dist="38100" dir="2700000" algn="tl">
                    <a:srgbClr val="000000">
                      <a:alpha val="43137"/>
                    </a:srgbClr>
                  </a:outerShdw>
                </a:effectLst>
                <a:latin typeface="Arial Black" panose="020B0A04020102020204" pitchFamily="34" charset="0"/>
              </a:rPr>
              <a:t>. </a:t>
            </a:r>
            <a:endParaRPr lang="en-US" sz="7200" dirty="0">
              <a:solidFill>
                <a:srgbClr val="C00000"/>
              </a:solidFill>
              <a:effectLst>
                <a:outerShdw blurRad="38100" dist="38100" dir="2700000" algn="tl">
                  <a:srgbClr val="000000">
                    <a:alpha val="43137"/>
                  </a:srgbClr>
                </a:outerShdw>
              </a:effectLst>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6728" y="0"/>
            <a:ext cx="2725271" cy="1678193"/>
          </a:xfrm>
          <a:prstGeom prst="rect">
            <a:avLst/>
          </a:prstGeom>
        </p:spPr>
      </p:pic>
    </p:spTree>
    <p:extLst>
      <p:ext uri="{BB962C8B-B14F-4D97-AF65-F5344CB8AC3E}">
        <p14:creationId xmlns:p14="http://schemas.microsoft.com/office/powerpoint/2010/main" val="2652968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214" y="2183802"/>
            <a:ext cx="11704320" cy="4152451"/>
          </a:xfrm>
        </p:spPr>
        <p:txBody>
          <a:bodyPr>
            <a:noAutofit/>
          </a:bodyPr>
          <a:lstStyle/>
          <a:p>
            <a:pPr algn="ctr"/>
            <a:r>
              <a:rPr lang="en-US" sz="8000" b="1" dirty="0">
                <a:solidFill>
                  <a:srgbClr val="C00000"/>
                </a:solidFill>
                <a:latin typeface="Arial Black" panose="020B0A04020102020204" pitchFamily="34" charset="0"/>
              </a:rPr>
              <a:t>3</a:t>
            </a:r>
            <a:r>
              <a:rPr lang="en-US" sz="8000" b="1" dirty="0" smtClean="0">
                <a:solidFill>
                  <a:srgbClr val="C00000"/>
                </a:solidFill>
                <a:latin typeface="Arial Black" panose="020B0A04020102020204" pitchFamily="34" charset="0"/>
              </a:rPr>
              <a:t>.</a:t>
            </a:r>
            <a:r>
              <a:rPr lang="en-US" sz="8000" b="1" dirty="0" smtClean="0">
                <a:latin typeface="Arial Black" panose="020B0A04020102020204" pitchFamily="34" charset="0"/>
              </a:rPr>
              <a:t/>
            </a:r>
            <a:br>
              <a:rPr lang="en-US" sz="8000" b="1" dirty="0" smtClean="0">
                <a:latin typeface="Arial Black" panose="020B0A04020102020204" pitchFamily="34" charset="0"/>
              </a:rPr>
            </a:br>
            <a:r>
              <a:rPr lang="en-US" sz="8000" b="1" dirty="0" smtClean="0">
                <a:latin typeface="Arial Black" panose="020B0A04020102020204" pitchFamily="34" charset="0"/>
              </a:rPr>
              <a:t> </a:t>
            </a:r>
            <a:r>
              <a:rPr lang="en-US" sz="8000" b="1" dirty="0">
                <a:solidFill>
                  <a:srgbClr val="002060"/>
                </a:solidFill>
                <a:latin typeface="Arial Black" panose="020B0A04020102020204" pitchFamily="34" charset="0"/>
              </a:rPr>
              <a:t>Mary </a:t>
            </a:r>
            <a:r>
              <a:rPr lang="en-US" sz="8000" b="1" u="sng" dirty="0">
                <a:solidFill>
                  <a:srgbClr val="002060"/>
                </a:solidFill>
                <a:latin typeface="Arial Black" panose="020B0A04020102020204" pitchFamily="34" charset="0"/>
              </a:rPr>
              <a:t>loved</a:t>
            </a:r>
            <a:r>
              <a:rPr lang="en-US" sz="8000" b="1" dirty="0">
                <a:solidFill>
                  <a:srgbClr val="002060"/>
                </a:solidFill>
                <a:latin typeface="Arial Black" panose="020B0A04020102020204" pitchFamily="34" charset="0"/>
              </a:rPr>
              <a:t> Jesus and was </a:t>
            </a:r>
            <a:r>
              <a:rPr lang="en-US" sz="8000" b="1" u="sng" dirty="0">
                <a:solidFill>
                  <a:srgbClr val="002060"/>
                </a:solidFill>
                <a:latin typeface="Arial Black" panose="020B0A04020102020204" pitchFamily="34" charset="0"/>
              </a:rPr>
              <a:t>proud</a:t>
            </a:r>
            <a:r>
              <a:rPr lang="en-US" sz="8000" b="1" dirty="0">
                <a:solidFill>
                  <a:srgbClr val="002060"/>
                </a:solidFill>
                <a:latin typeface="Arial Black" panose="020B0A04020102020204" pitchFamily="34" charset="0"/>
              </a:rPr>
              <a:t> of Him. </a:t>
            </a:r>
            <a:r>
              <a:rPr lang="en-US" sz="8000" dirty="0">
                <a:solidFill>
                  <a:srgbClr val="002060"/>
                </a:solidFill>
                <a:latin typeface="Arial Black" panose="020B0A04020102020204" pitchFamily="34" charset="0"/>
              </a:rPr>
              <a:t/>
            </a:r>
            <a:br>
              <a:rPr lang="en-US" sz="8000" dirty="0">
                <a:solidFill>
                  <a:srgbClr val="002060"/>
                </a:solidFill>
                <a:latin typeface="Arial Black" panose="020B0A04020102020204" pitchFamily="34" charset="0"/>
              </a:rPr>
            </a:br>
            <a:endParaRPr lang="en-US" sz="8000" dirty="0">
              <a:solidFill>
                <a:srgbClr val="002060"/>
              </a:solidFill>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5209" y="0"/>
            <a:ext cx="3456791" cy="2517290"/>
          </a:xfrm>
          <a:prstGeom prst="rect">
            <a:avLst/>
          </a:prstGeom>
        </p:spPr>
      </p:pic>
    </p:spTree>
    <p:extLst>
      <p:ext uri="{BB962C8B-B14F-4D97-AF65-F5344CB8AC3E}">
        <p14:creationId xmlns:p14="http://schemas.microsoft.com/office/powerpoint/2010/main" val="10389829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1" y="161365"/>
            <a:ext cx="11768866" cy="6696635"/>
          </a:xfrm>
        </p:spPr>
        <p:txBody>
          <a:bodyPr>
            <a:normAutofit fontScale="92500" lnSpcReduction="10000"/>
          </a:bodyPr>
          <a:lstStyle/>
          <a:p>
            <a:pPr marL="0" indent="0">
              <a:buNone/>
            </a:pPr>
            <a:r>
              <a:rPr lang="en-US" b="1" u="sng" dirty="0">
                <a:solidFill>
                  <a:srgbClr val="002060"/>
                </a:solidFill>
                <a:latin typeface="Arial Black" panose="020B0A04020102020204" pitchFamily="34" charset="0"/>
              </a:rPr>
              <a:t>Proverbs </a:t>
            </a:r>
            <a:r>
              <a:rPr lang="en-US" b="1" u="sng" dirty="0" smtClean="0">
                <a:solidFill>
                  <a:srgbClr val="002060"/>
                </a:solidFill>
                <a:latin typeface="Arial Black" panose="020B0A04020102020204" pitchFamily="34" charset="0"/>
              </a:rPr>
              <a:t>23:25 – </a:t>
            </a:r>
            <a:r>
              <a:rPr lang="en-US" b="1" i="1" dirty="0">
                <a:solidFill>
                  <a:srgbClr val="002060"/>
                </a:solidFill>
                <a:latin typeface="Arial Black" panose="020B0A04020102020204" pitchFamily="34" charset="0"/>
              </a:rPr>
              <a:t>May your father and mother rejoice; may she who gave you birth be joyful!     	        </a:t>
            </a:r>
            <a:endParaRPr lang="en-US" b="1" i="1" dirty="0" smtClean="0">
              <a:solidFill>
                <a:srgbClr val="002060"/>
              </a:solidFill>
              <a:latin typeface="Arial Black" panose="020B0A04020102020204" pitchFamily="34" charset="0"/>
            </a:endParaRPr>
          </a:p>
          <a:p>
            <a:pPr marL="0" indent="0" algn="r">
              <a:buNone/>
            </a:pPr>
            <a:r>
              <a:rPr lang="en-US" i="1" u="sng" dirty="0" smtClean="0">
                <a:solidFill>
                  <a:srgbClr val="C00000"/>
                </a:solidFill>
                <a:latin typeface="Arial Black" panose="020B0A04020102020204" pitchFamily="34" charset="0"/>
              </a:rPr>
              <a:t>Exodus 20:12 </a:t>
            </a:r>
            <a:r>
              <a:rPr lang="en-US" b="1" i="1" dirty="0" smtClean="0">
                <a:solidFill>
                  <a:srgbClr val="C00000"/>
                </a:solidFill>
                <a:latin typeface="Arial Black" panose="020B0A04020102020204" pitchFamily="34" charset="0"/>
              </a:rPr>
              <a:t>– </a:t>
            </a:r>
            <a:r>
              <a:rPr lang="en-US" i="1" baseline="30000" dirty="0">
                <a:solidFill>
                  <a:srgbClr val="C00000"/>
                </a:solidFill>
                <a:latin typeface="Arial Black" panose="020B0A04020102020204" pitchFamily="34" charset="0"/>
              </a:rPr>
              <a:t> </a:t>
            </a:r>
            <a:r>
              <a:rPr lang="en-US" i="1" dirty="0">
                <a:solidFill>
                  <a:srgbClr val="C00000"/>
                </a:solidFill>
                <a:latin typeface="Arial Black" panose="020B0A04020102020204" pitchFamily="34" charset="0"/>
              </a:rPr>
              <a:t>“Honor your father and your mother, so that you may live long in the land the </a:t>
            </a:r>
            <a:r>
              <a:rPr lang="en-US" i="1" cap="small" dirty="0">
                <a:solidFill>
                  <a:srgbClr val="C00000"/>
                </a:solidFill>
                <a:latin typeface="Arial Black" panose="020B0A04020102020204" pitchFamily="34" charset="0"/>
              </a:rPr>
              <a:t>Lord</a:t>
            </a:r>
            <a:r>
              <a:rPr lang="en-US" i="1" dirty="0">
                <a:solidFill>
                  <a:srgbClr val="C00000"/>
                </a:solidFill>
                <a:latin typeface="Arial Black" panose="020B0A04020102020204" pitchFamily="34" charset="0"/>
              </a:rPr>
              <a:t> your God is giving you.</a:t>
            </a:r>
            <a:endParaRPr lang="en-US" b="1" i="1" dirty="0" smtClean="0">
              <a:solidFill>
                <a:srgbClr val="C00000"/>
              </a:solidFill>
              <a:latin typeface="Arial Black" panose="020B0A04020102020204" pitchFamily="34" charset="0"/>
            </a:endParaRPr>
          </a:p>
          <a:p>
            <a:pPr marL="0" indent="0">
              <a:buNone/>
            </a:pPr>
            <a:r>
              <a:rPr lang="en-US" b="1" u="sng" dirty="0" smtClean="0">
                <a:solidFill>
                  <a:srgbClr val="002060"/>
                </a:solidFill>
                <a:latin typeface="Arial Black" panose="020B0A04020102020204" pitchFamily="34" charset="0"/>
              </a:rPr>
              <a:t>Luke 2:33 </a:t>
            </a:r>
            <a:r>
              <a:rPr lang="en-US" b="1" dirty="0" smtClean="0">
                <a:solidFill>
                  <a:srgbClr val="002060"/>
                </a:solidFill>
                <a:latin typeface="Arial Black" panose="020B0A04020102020204" pitchFamily="34" charset="0"/>
              </a:rPr>
              <a:t>– </a:t>
            </a:r>
            <a:r>
              <a:rPr lang="en-US" i="1" dirty="0">
                <a:solidFill>
                  <a:srgbClr val="002060"/>
                </a:solidFill>
                <a:latin typeface="Arial Black" panose="020B0A04020102020204" pitchFamily="34" charset="0"/>
              </a:rPr>
              <a:t>The child’s father and mother marveled at what was said about him. </a:t>
            </a:r>
            <a:r>
              <a:rPr lang="en-US" i="1" baseline="30000" dirty="0">
                <a:solidFill>
                  <a:srgbClr val="002060"/>
                </a:solidFill>
                <a:latin typeface="Arial Black" panose="020B0A04020102020204" pitchFamily="34" charset="0"/>
              </a:rPr>
              <a:t>34 </a:t>
            </a:r>
            <a:r>
              <a:rPr lang="en-US" i="1" dirty="0">
                <a:solidFill>
                  <a:srgbClr val="002060"/>
                </a:solidFill>
                <a:latin typeface="Arial Black" panose="020B0A04020102020204" pitchFamily="34" charset="0"/>
              </a:rPr>
              <a:t>Then Simeon blessed them and said to Mary, his mother: “This child is destined to cause the falling and rising of many in Israel, and to be a sign that will be spoken against, </a:t>
            </a:r>
            <a:r>
              <a:rPr lang="en-US" i="1" baseline="30000" dirty="0">
                <a:solidFill>
                  <a:srgbClr val="002060"/>
                </a:solidFill>
                <a:latin typeface="Arial Black" panose="020B0A04020102020204" pitchFamily="34" charset="0"/>
              </a:rPr>
              <a:t>35 </a:t>
            </a:r>
            <a:r>
              <a:rPr lang="en-US" i="1" dirty="0">
                <a:solidFill>
                  <a:srgbClr val="002060"/>
                </a:solidFill>
                <a:latin typeface="Arial Black" panose="020B0A04020102020204" pitchFamily="34" charset="0"/>
              </a:rPr>
              <a:t>so that the thoughts of many hearts will be revealed. And a sword will pierce your own soul too.”</a:t>
            </a:r>
            <a:endParaRPr lang="en-US" b="1" i="1" dirty="0" smtClean="0">
              <a:solidFill>
                <a:srgbClr val="002060"/>
              </a:solidFill>
              <a:latin typeface="Arial Black" panose="020B0A04020102020204" pitchFamily="34" charset="0"/>
            </a:endParaRPr>
          </a:p>
          <a:p>
            <a:pPr marL="0" indent="0" algn="r">
              <a:buNone/>
            </a:pPr>
            <a:r>
              <a:rPr lang="en-US" b="1" u="sng" dirty="0" smtClean="0">
                <a:solidFill>
                  <a:srgbClr val="C00000"/>
                </a:solidFill>
                <a:latin typeface="Arial Black" panose="020B0A04020102020204" pitchFamily="34" charset="0"/>
              </a:rPr>
              <a:t>Luke 2: 51-52 </a:t>
            </a:r>
            <a:r>
              <a:rPr lang="en-US" b="1" dirty="0" smtClean="0">
                <a:solidFill>
                  <a:srgbClr val="C00000"/>
                </a:solidFill>
                <a:latin typeface="Arial Black" panose="020B0A04020102020204" pitchFamily="34" charset="0"/>
              </a:rPr>
              <a:t>– </a:t>
            </a:r>
            <a:r>
              <a:rPr lang="en-US" baseline="30000" dirty="0">
                <a:solidFill>
                  <a:srgbClr val="C00000"/>
                </a:solidFill>
                <a:latin typeface="Arial Black" panose="020B0A04020102020204" pitchFamily="34" charset="0"/>
              </a:rPr>
              <a:t> </a:t>
            </a:r>
            <a:r>
              <a:rPr lang="en-US" i="1" dirty="0">
                <a:solidFill>
                  <a:srgbClr val="C00000"/>
                </a:solidFill>
                <a:latin typeface="Arial Black" panose="020B0A04020102020204" pitchFamily="34" charset="0"/>
              </a:rPr>
              <a:t>Then he went down to Nazareth with them and was obedient to them. But his mother treasured all these things in her heart. </a:t>
            </a:r>
            <a:r>
              <a:rPr lang="en-US" i="1" baseline="30000" dirty="0">
                <a:solidFill>
                  <a:srgbClr val="C00000"/>
                </a:solidFill>
                <a:latin typeface="Arial Black" panose="020B0A04020102020204" pitchFamily="34" charset="0"/>
              </a:rPr>
              <a:t>52 </a:t>
            </a:r>
            <a:r>
              <a:rPr lang="en-US" i="1" dirty="0">
                <a:solidFill>
                  <a:srgbClr val="C00000"/>
                </a:solidFill>
                <a:latin typeface="Arial Black" panose="020B0A04020102020204" pitchFamily="34" charset="0"/>
              </a:rPr>
              <a:t>And Jesus grew in wisdom and stature, and in favor with God and man.</a:t>
            </a:r>
            <a:endParaRPr lang="en-US" b="1" i="1" dirty="0" smtClean="0">
              <a:solidFill>
                <a:srgbClr val="C00000"/>
              </a:solidFill>
              <a:latin typeface="Arial Black" panose="020B0A04020102020204" pitchFamily="34" charset="0"/>
            </a:endParaRPr>
          </a:p>
          <a:p>
            <a:pPr marL="0" indent="0">
              <a:buNone/>
            </a:pPr>
            <a:r>
              <a:rPr lang="en-US" b="1" u="sng" dirty="0" smtClean="0">
                <a:solidFill>
                  <a:srgbClr val="002060"/>
                </a:solidFill>
                <a:latin typeface="Arial Black" panose="020B0A04020102020204" pitchFamily="34" charset="0"/>
              </a:rPr>
              <a:t>John </a:t>
            </a:r>
            <a:r>
              <a:rPr lang="en-US" b="1" u="sng" dirty="0">
                <a:solidFill>
                  <a:srgbClr val="002060"/>
                </a:solidFill>
                <a:latin typeface="Arial Black" panose="020B0A04020102020204" pitchFamily="34" charset="0"/>
              </a:rPr>
              <a:t>2:3-5 </a:t>
            </a:r>
            <a:r>
              <a:rPr lang="en-US" b="1" i="1" dirty="0" smtClean="0">
                <a:solidFill>
                  <a:srgbClr val="002060"/>
                </a:solidFill>
                <a:latin typeface="Arial Black" panose="020B0A04020102020204" pitchFamily="34" charset="0"/>
              </a:rPr>
              <a:t>– </a:t>
            </a:r>
            <a:r>
              <a:rPr lang="en-US" i="1" dirty="0">
                <a:solidFill>
                  <a:srgbClr val="002060"/>
                </a:solidFill>
                <a:latin typeface="Arial Black" panose="020B0A04020102020204" pitchFamily="34" charset="0"/>
              </a:rPr>
              <a:t>When the wine was gone, Jesus’ mother said to him, “They have no more wine</a:t>
            </a:r>
            <a:r>
              <a:rPr lang="en-US" i="1" dirty="0" smtClean="0">
                <a:solidFill>
                  <a:srgbClr val="002060"/>
                </a:solidFill>
                <a:latin typeface="Arial Black" panose="020B0A04020102020204" pitchFamily="34" charset="0"/>
              </a:rPr>
              <a:t>.” </a:t>
            </a:r>
            <a:r>
              <a:rPr lang="en-US" i="1" baseline="30000" dirty="0" smtClean="0">
                <a:solidFill>
                  <a:srgbClr val="002060"/>
                </a:solidFill>
                <a:latin typeface="Arial Black" panose="020B0A04020102020204" pitchFamily="34" charset="0"/>
              </a:rPr>
              <a:t>4</a:t>
            </a:r>
            <a:r>
              <a:rPr lang="en-US" i="1" baseline="30000" dirty="0">
                <a:solidFill>
                  <a:srgbClr val="002060"/>
                </a:solidFill>
                <a:latin typeface="Arial Black" panose="020B0A04020102020204" pitchFamily="34" charset="0"/>
              </a:rPr>
              <a:t> </a:t>
            </a:r>
            <a:r>
              <a:rPr lang="en-US" i="1" dirty="0">
                <a:solidFill>
                  <a:srgbClr val="002060"/>
                </a:solidFill>
                <a:latin typeface="Arial Black" panose="020B0A04020102020204" pitchFamily="34" charset="0"/>
              </a:rPr>
              <a:t>“</a:t>
            </a:r>
            <a:r>
              <a:rPr lang="en-US" i="1" dirty="0" smtClean="0">
                <a:solidFill>
                  <a:srgbClr val="002060"/>
                </a:solidFill>
                <a:latin typeface="Arial Black" panose="020B0A04020102020204" pitchFamily="34" charset="0"/>
              </a:rPr>
              <a:t>Woman, why </a:t>
            </a:r>
            <a:r>
              <a:rPr lang="en-US" i="1" dirty="0">
                <a:solidFill>
                  <a:srgbClr val="002060"/>
                </a:solidFill>
                <a:latin typeface="Arial Black" panose="020B0A04020102020204" pitchFamily="34" charset="0"/>
              </a:rPr>
              <a:t>do you involve me?” Jesus replied. “My hour has not yet come</a:t>
            </a:r>
            <a:r>
              <a:rPr lang="en-US" i="1" dirty="0" smtClean="0">
                <a:solidFill>
                  <a:srgbClr val="002060"/>
                </a:solidFill>
                <a:latin typeface="Arial Black" panose="020B0A04020102020204" pitchFamily="34" charset="0"/>
              </a:rPr>
              <a:t>.” </a:t>
            </a:r>
            <a:r>
              <a:rPr lang="en-US" i="1" baseline="30000" dirty="0" smtClean="0">
                <a:solidFill>
                  <a:srgbClr val="002060"/>
                </a:solidFill>
                <a:latin typeface="Arial Black" panose="020B0A04020102020204" pitchFamily="34" charset="0"/>
              </a:rPr>
              <a:t>5</a:t>
            </a:r>
            <a:r>
              <a:rPr lang="en-US" i="1" baseline="30000" dirty="0">
                <a:solidFill>
                  <a:srgbClr val="002060"/>
                </a:solidFill>
                <a:latin typeface="Arial Black" panose="020B0A04020102020204" pitchFamily="34" charset="0"/>
              </a:rPr>
              <a:t> </a:t>
            </a:r>
            <a:r>
              <a:rPr lang="en-US" i="1" dirty="0">
                <a:solidFill>
                  <a:srgbClr val="002060"/>
                </a:solidFill>
                <a:latin typeface="Arial Black" panose="020B0A04020102020204" pitchFamily="34" charset="0"/>
              </a:rPr>
              <a:t>His mother said to the servants, “Do whatever he tells you.”</a:t>
            </a:r>
          </a:p>
          <a:p>
            <a:pPr marL="0" indent="0">
              <a:buNone/>
            </a:pPr>
            <a:endParaRPr lang="en-US" b="1" i="1" dirty="0" smtClean="0">
              <a:solidFill>
                <a:srgbClr val="002060"/>
              </a:solidFill>
              <a:latin typeface="Arial Black" panose="020B0A04020102020204"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36606328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395" y="2011679"/>
            <a:ext cx="11639774" cy="4690335"/>
          </a:xfrm>
        </p:spPr>
        <p:txBody>
          <a:bodyPr>
            <a:noAutofit/>
          </a:bodyPr>
          <a:lstStyle/>
          <a:p>
            <a:r>
              <a:rPr lang="en-US" sz="7200" b="1" dirty="0">
                <a:solidFill>
                  <a:srgbClr val="C00000"/>
                </a:solidFill>
                <a:latin typeface="Arial Black" panose="020B0A04020102020204" pitchFamily="34" charset="0"/>
              </a:rPr>
              <a:t>Children, live to make your parents </a:t>
            </a:r>
            <a:r>
              <a:rPr lang="en-US" sz="7200" b="1" u="sng" dirty="0">
                <a:solidFill>
                  <a:srgbClr val="C00000"/>
                </a:solidFill>
                <a:latin typeface="Arial Black" panose="020B0A04020102020204" pitchFamily="34" charset="0"/>
              </a:rPr>
              <a:t>proud</a:t>
            </a:r>
            <a:r>
              <a:rPr lang="en-US" sz="7200" b="1" dirty="0">
                <a:solidFill>
                  <a:srgbClr val="C00000"/>
                </a:solidFill>
                <a:latin typeface="Arial Black" panose="020B0A04020102020204" pitchFamily="34" charset="0"/>
              </a:rPr>
              <a:t>. </a:t>
            </a:r>
            <a:r>
              <a:rPr lang="en-US" sz="7200" dirty="0">
                <a:solidFill>
                  <a:srgbClr val="C00000"/>
                </a:solidFill>
                <a:latin typeface="Arial Black" panose="020B0A04020102020204" pitchFamily="34" charset="0"/>
              </a:rPr>
              <a:t/>
            </a:r>
            <a:br>
              <a:rPr lang="en-US" sz="7200" dirty="0">
                <a:solidFill>
                  <a:srgbClr val="C00000"/>
                </a:solidFill>
                <a:latin typeface="Arial Black" panose="020B0A04020102020204" pitchFamily="34" charset="0"/>
              </a:rPr>
            </a:br>
            <a:r>
              <a:rPr lang="en-US" sz="7200" b="1" dirty="0" smtClean="0">
                <a:solidFill>
                  <a:srgbClr val="002060"/>
                </a:solidFill>
                <a:latin typeface="Arial Black" panose="020B0A04020102020204" pitchFamily="34" charset="0"/>
              </a:rPr>
              <a:t>Parents</a:t>
            </a:r>
            <a:r>
              <a:rPr lang="en-US" sz="7200" b="1" dirty="0">
                <a:solidFill>
                  <a:srgbClr val="002060"/>
                </a:solidFill>
                <a:latin typeface="Arial Black" panose="020B0A04020102020204" pitchFamily="34" charset="0"/>
              </a:rPr>
              <a:t>, live to make your children </a:t>
            </a:r>
            <a:r>
              <a:rPr lang="en-US" sz="7200" b="1" u="sng" dirty="0">
                <a:solidFill>
                  <a:srgbClr val="002060"/>
                </a:solidFill>
                <a:latin typeface="Arial Black" panose="020B0A04020102020204" pitchFamily="34" charset="0"/>
              </a:rPr>
              <a:t>strong</a:t>
            </a:r>
            <a:r>
              <a:rPr lang="en-US" sz="7200" b="1" dirty="0" smtClean="0">
                <a:solidFill>
                  <a:srgbClr val="002060"/>
                </a:solidFill>
                <a:latin typeface="Arial Black" panose="020B0A04020102020204" pitchFamily="34" charset="0"/>
              </a:rPr>
              <a:t>.</a:t>
            </a:r>
            <a:endParaRPr lang="en-US" sz="7200" dirty="0">
              <a:solidFill>
                <a:srgbClr val="002060"/>
              </a:solidFill>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1420" y="0"/>
            <a:ext cx="3510579" cy="2097741"/>
          </a:xfrm>
          <a:prstGeom prst="rect">
            <a:avLst/>
          </a:prstGeom>
        </p:spPr>
      </p:pic>
    </p:spTree>
    <p:extLst>
      <p:ext uri="{BB962C8B-B14F-4D97-AF65-F5344CB8AC3E}">
        <p14:creationId xmlns:p14="http://schemas.microsoft.com/office/powerpoint/2010/main" val="54140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34410"/>
            <a:ext cx="11919473" cy="4523590"/>
          </a:xfrm>
        </p:spPr>
        <p:txBody>
          <a:bodyPr>
            <a:noAutofit/>
          </a:bodyPr>
          <a:lstStyle/>
          <a:p>
            <a:pPr algn="ctr"/>
            <a:r>
              <a:rPr lang="en-US" sz="7200" b="1" dirty="0">
                <a:solidFill>
                  <a:srgbClr val="C00000"/>
                </a:solidFill>
                <a:latin typeface="Arial Black" panose="020B0A04020102020204" pitchFamily="34" charset="0"/>
              </a:rPr>
              <a:t>4.</a:t>
            </a:r>
            <a:r>
              <a:rPr lang="en-US" sz="7200" b="1" dirty="0">
                <a:latin typeface="Arial Black" panose="020B0A04020102020204" pitchFamily="34" charset="0"/>
              </a:rPr>
              <a:t> </a:t>
            </a:r>
            <a:r>
              <a:rPr lang="en-US" sz="7200" b="1" dirty="0" smtClean="0">
                <a:latin typeface="Arial Black" panose="020B0A04020102020204" pitchFamily="34" charset="0"/>
              </a:rPr>
              <a:t/>
            </a:r>
            <a:br>
              <a:rPr lang="en-US" sz="7200" b="1" dirty="0" smtClean="0">
                <a:latin typeface="Arial Black" panose="020B0A04020102020204" pitchFamily="34" charset="0"/>
              </a:rPr>
            </a:br>
            <a:r>
              <a:rPr lang="en-US" sz="7200" b="1" dirty="0" smtClean="0">
                <a:solidFill>
                  <a:srgbClr val="002060"/>
                </a:solidFill>
                <a:latin typeface="Arial Black" panose="020B0A04020102020204" pitchFamily="34" charset="0"/>
              </a:rPr>
              <a:t>Those </a:t>
            </a:r>
            <a:r>
              <a:rPr lang="en-US" sz="7200" b="1" dirty="0">
                <a:solidFill>
                  <a:srgbClr val="002060"/>
                </a:solidFill>
                <a:latin typeface="Arial Black" panose="020B0A04020102020204" pitchFamily="34" charset="0"/>
              </a:rPr>
              <a:t>who live faithful and </a:t>
            </a:r>
            <a:r>
              <a:rPr lang="en-US" sz="7200" b="1" u="sng" dirty="0">
                <a:solidFill>
                  <a:srgbClr val="002060"/>
                </a:solidFill>
                <a:latin typeface="Arial Black" panose="020B0A04020102020204" pitchFamily="34" charset="0"/>
              </a:rPr>
              <a:t>sacrificially</a:t>
            </a:r>
            <a:r>
              <a:rPr lang="en-US" sz="7200" b="1" dirty="0">
                <a:solidFill>
                  <a:srgbClr val="002060"/>
                </a:solidFill>
                <a:latin typeface="Arial Black" panose="020B0A04020102020204" pitchFamily="34" charset="0"/>
              </a:rPr>
              <a:t>      </a:t>
            </a:r>
            <a:r>
              <a:rPr lang="en-US" sz="7200" dirty="0">
                <a:solidFill>
                  <a:srgbClr val="002060"/>
                </a:solidFill>
                <a:latin typeface="Arial Black" panose="020B0A04020102020204" pitchFamily="34" charset="0"/>
              </a:rPr>
              <a:t/>
            </a:r>
            <a:br>
              <a:rPr lang="en-US" sz="7200" dirty="0">
                <a:solidFill>
                  <a:srgbClr val="002060"/>
                </a:solidFill>
                <a:latin typeface="Arial Black" panose="020B0A04020102020204" pitchFamily="34" charset="0"/>
              </a:rPr>
            </a:br>
            <a:r>
              <a:rPr lang="en-US" sz="7200" b="1" dirty="0">
                <a:solidFill>
                  <a:srgbClr val="002060"/>
                </a:solidFill>
                <a:latin typeface="Arial Black" panose="020B0A04020102020204" pitchFamily="34" charset="0"/>
              </a:rPr>
              <a:t>    will receive eternal </a:t>
            </a:r>
            <a:r>
              <a:rPr lang="en-US" sz="7200" b="1" u="sng" dirty="0">
                <a:solidFill>
                  <a:srgbClr val="002060"/>
                </a:solidFill>
                <a:latin typeface="Arial Black" panose="020B0A04020102020204" pitchFamily="34" charset="0"/>
              </a:rPr>
              <a:t>blessings</a:t>
            </a:r>
            <a:r>
              <a:rPr lang="en-US" sz="7200" b="1" dirty="0">
                <a:solidFill>
                  <a:srgbClr val="002060"/>
                </a:solidFill>
                <a:latin typeface="Arial Black" panose="020B0A04020102020204" pitchFamily="34" charset="0"/>
              </a:rPr>
              <a:t> and </a:t>
            </a:r>
            <a:r>
              <a:rPr lang="en-US" sz="7200" b="1" u="sng" dirty="0">
                <a:solidFill>
                  <a:srgbClr val="002060"/>
                </a:solidFill>
                <a:latin typeface="Arial Black" panose="020B0A04020102020204" pitchFamily="34" charset="0"/>
              </a:rPr>
              <a:t>life</a:t>
            </a:r>
            <a:r>
              <a:rPr lang="en-US" sz="7200" b="1" dirty="0">
                <a:solidFill>
                  <a:srgbClr val="002060"/>
                </a:solidFill>
                <a:latin typeface="Arial Black" panose="020B0A04020102020204" pitchFamily="34" charset="0"/>
              </a:rPr>
              <a:t>! </a:t>
            </a:r>
            <a:r>
              <a:rPr lang="en-US" sz="7200" dirty="0">
                <a:solidFill>
                  <a:srgbClr val="002060"/>
                </a:solidFill>
                <a:latin typeface="Arial Black" panose="020B0A04020102020204" pitchFamily="34" charset="0"/>
              </a:rPr>
              <a:t/>
            </a:r>
            <a:br>
              <a:rPr lang="en-US" sz="7200" dirty="0">
                <a:solidFill>
                  <a:srgbClr val="002060"/>
                </a:solidFill>
                <a:latin typeface="Arial Black" panose="020B0A04020102020204" pitchFamily="34" charset="0"/>
              </a:rPr>
            </a:br>
            <a:endParaRPr lang="en-US" sz="7200" dirty="0">
              <a:solidFill>
                <a:srgbClr val="002060"/>
              </a:solidFill>
              <a:latin typeface="Arial Black" panose="020B0A04020102020204" pitchFamily="34"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6283"/>
          <a:stretch/>
        </p:blipFill>
        <p:spPr>
          <a:xfrm>
            <a:off x="8382000" y="0"/>
            <a:ext cx="3810000" cy="2517289"/>
          </a:xfrm>
          <a:prstGeom prst="rect">
            <a:avLst/>
          </a:prstGeom>
        </p:spPr>
      </p:pic>
    </p:spTree>
    <p:extLst>
      <p:ext uri="{BB962C8B-B14F-4D97-AF65-F5344CB8AC3E}">
        <p14:creationId xmlns:p14="http://schemas.microsoft.com/office/powerpoint/2010/main" val="27717427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849" y="0"/>
            <a:ext cx="11876443" cy="6540649"/>
          </a:xfrm>
        </p:spPr>
        <p:txBody>
          <a:bodyPr>
            <a:normAutofit lnSpcReduction="10000"/>
          </a:bodyPr>
          <a:lstStyle/>
          <a:p>
            <a:pPr marL="0" indent="0">
              <a:buNone/>
            </a:pPr>
            <a:r>
              <a:rPr lang="en-US" sz="2200" b="1" u="sng" dirty="0">
                <a:solidFill>
                  <a:srgbClr val="C00000"/>
                </a:solidFill>
                <a:effectLst>
                  <a:outerShdw blurRad="38100" dist="38100" dir="2700000" algn="tl">
                    <a:srgbClr val="000000">
                      <a:alpha val="43137"/>
                    </a:srgbClr>
                  </a:outerShdw>
                </a:effectLst>
                <a:latin typeface="Arial Black" panose="020B0A04020102020204" pitchFamily="34" charset="0"/>
              </a:rPr>
              <a:t>Ruth </a:t>
            </a:r>
            <a:r>
              <a:rPr lang="en-US" sz="2200" b="1" u="sng" dirty="0" smtClean="0">
                <a:solidFill>
                  <a:srgbClr val="C00000"/>
                </a:solidFill>
                <a:effectLst>
                  <a:outerShdw blurRad="38100" dist="38100" dir="2700000" algn="tl">
                    <a:srgbClr val="000000">
                      <a:alpha val="43137"/>
                    </a:srgbClr>
                  </a:outerShdw>
                </a:effectLst>
                <a:latin typeface="Arial Black" panose="020B0A04020102020204" pitchFamily="34" charset="0"/>
              </a:rPr>
              <a:t>1:16-19 – </a:t>
            </a:r>
            <a:r>
              <a:rPr lang="en-US" sz="2200" b="1" i="1" dirty="0">
                <a:solidFill>
                  <a:srgbClr val="C00000"/>
                </a:solidFill>
                <a:effectLst>
                  <a:outerShdw blurRad="38100" dist="38100" dir="2700000" algn="tl">
                    <a:srgbClr val="000000">
                      <a:alpha val="43137"/>
                    </a:srgbClr>
                  </a:outerShdw>
                </a:effectLst>
                <a:latin typeface="Arial Black" panose="020B0A04020102020204" pitchFamily="34" charset="0"/>
              </a:rPr>
              <a:t>But Ruth replied, “Don’t urge me to leave you or to turn back from you. Where you go I will go, and where you stay I will stay. Your people will be my people and your God my God. </a:t>
            </a:r>
            <a:r>
              <a:rPr lang="en-US" sz="2200" b="1" i="1" baseline="30000" dirty="0">
                <a:solidFill>
                  <a:srgbClr val="C00000"/>
                </a:solidFill>
                <a:effectLst>
                  <a:outerShdw blurRad="38100" dist="38100" dir="2700000" algn="tl">
                    <a:srgbClr val="000000">
                      <a:alpha val="43137"/>
                    </a:srgbClr>
                  </a:outerShdw>
                </a:effectLst>
                <a:latin typeface="Arial Black" panose="020B0A04020102020204" pitchFamily="34" charset="0"/>
              </a:rPr>
              <a:t>17 </a:t>
            </a:r>
            <a:r>
              <a:rPr lang="en-US" sz="2200" b="1" i="1" dirty="0">
                <a:solidFill>
                  <a:srgbClr val="C00000"/>
                </a:solidFill>
                <a:effectLst>
                  <a:outerShdw blurRad="38100" dist="38100" dir="2700000" algn="tl">
                    <a:srgbClr val="000000">
                      <a:alpha val="43137"/>
                    </a:srgbClr>
                  </a:outerShdw>
                </a:effectLst>
                <a:latin typeface="Arial Black" panose="020B0A04020102020204" pitchFamily="34" charset="0"/>
              </a:rPr>
              <a:t>Where you die I will die, and there I will be buried. May the </a:t>
            </a:r>
            <a:r>
              <a:rPr lang="en-US" sz="2200" b="1" i="1" cap="small" dirty="0">
                <a:solidFill>
                  <a:srgbClr val="C00000"/>
                </a:solidFill>
                <a:effectLst>
                  <a:outerShdw blurRad="38100" dist="38100" dir="2700000" algn="tl">
                    <a:srgbClr val="000000">
                      <a:alpha val="43137"/>
                    </a:srgbClr>
                  </a:outerShdw>
                </a:effectLst>
                <a:latin typeface="Arial Black" panose="020B0A04020102020204" pitchFamily="34" charset="0"/>
              </a:rPr>
              <a:t>Lord</a:t>
            </a:r>
            <a:r>
              <a:rPr lang="en-US" sz="2200" b="1" i="1" dirty="0">
                <a:solidFill>
                  <a:srgbClr val="C00000"/>
                </a:solidFill>
                <a:effectLst>
                  <a:outerShdw blurRad="38100" dist="38100" dir="2700000" algn="tl">
                    <a:srgbClr val="000000">
                      <a:alpha val="43137"/>
                    </a:srgbClr>
                  </a:outerShdw>
                </a:effectLst>
                <a:latin typeface="Arial Black" panose="020B0A04020102020204" pitchFamily="34" charset="0"/>
              </a:rPr>
              <a:t> deal with me, be it ever so severely, if even death separates you and me.” </a:t>
            </a:r>
            <a:r>
              <a:rPr lang="en-US" sz="2200" b="1" i="1" baseline="30000" dirty="0">
                <a:solidFill>
                  <a:srgbClr val="C00000"/>
                </a:solidFill>
                <a:effectLst>
                  <a:outerShdw blurRad="38100" dist="38100" dir="2700000" algn="tl">
                    <a:srgbClr val="000000">
                      <a:alpha val="43137"/>
                    </a:srgbClr>
                  </a:outerShdw>
                </a:effectLst>
                <a:latin typeface="Arial Black" panose="020B0A04020102020204" pitchFamily="34" charset="0"/>
              </a:rPr>
              <a:t>18 </a:t>
            </a:r>
            <a:r>
              <a:rPr lang="en-US" sz="2200" b="1" i="1" dirty="0">
                <a:solidFill>
                  <a:srgbClr val="C00000"/>
                </a:solidFill>
                <a:effectLst>
                  <a:outerShdw blurRad="38100" dist="38100" dir="2700000" algn="tl">
                    <a:srgbClr val="000000">
                      <a:alpha val="43137"/>
                    </a:srgbClr>
                  </a:outerShdw>
                </a:effectLst>
                <a:latin typeface="Arial Black" panose="020B0A04020102020204" pitchFamily="34" charset="0"/>
              </a:rPr>
              <a:t>When Naomi realized that Ruth was determined to go with her, she stopped urging her. </a:t>
            </a:r>
            <a:endParaRPr lang="en-US" sz="2200" b="1" i="1" dirty="0" smtClean="0">
              <a:effectLst>
                <a:outerShdw blurRad="38100" dist="38100" dir="2700000" algn="tl">
                  <a:srgbClr val="000000">
                    <a:alpha val="43137"/>
                  </a:srgbClr>
                </a:outerShdw>
              </a:effectLst>
            </a:endParaRPr>
          </a:p>
          <a:p>
            <a:pPr marL="0" indent="0" algn="r">
              <a:buNone/>
            </a:pPr>
            <a:r>
              <a:rPr lang="en-US" sz="2200" b="1" u="sng" dirty="0" smtClean="0">
                <a:solidFill>
                  <a:srgbClr val="002060"/>
                </a:solidFill>
                <a:latin typeface="Arial Black" panose="020B0A04020102020204" pitchFamily="34" charset="0"/>
              </a:rPr>
              <a:t>Ruth 2:10-12 – </a:t>
            </a:r>
            <a:r>
              <a:rPr lang="en-US" sz="2200" b="1" i="1" dirty="0">
                <a:solidFill>
                  <a:srgbClr val="002060"/>
                </a:solidFill>
                <a:latin typeface="Arial Black" panose="020B0A04020102020204" pitchFamily="34" charset="0"/>
              </a:rPr>
              <a:t>At this, she bowed down with her face to the ground. She asked him, “Why have I found such favor in your eyes that you notice me—a foreigner?” </a:t>
            </a:r>
            <a:r>
              <a:rPr lang="en-US" sz="2200" b="1" i="1" baseline="30000" dirty="0">
                <a:solidFill>
                  <a:srgbClr val="002060"/>
                </a:solidFill>
                <a:latin typeface="Arial Black" panose="020B0A04020102020204" pitchFamily="34" charset="0"/>
              </a:rPr>
              <a:t>11 </a:t>
            </a:r>
            <a:r>
              <a:rPr lang="en-US" sz="2200" b="1" i="1" dirty="0">
                <a:solidFill>
                  <a:srgbClr val="002060"/>
                </a:solidFill>
                <a:latin typeface="Arial Black" panose="020B0A04020102020204" pitchFamily="34" charset="0"/>
              </a:rPr>
              <a:t>Boaz replied, “I’ve been told all about what you have done for your mother-in-law since the death of your husband—how you left your father and mother and your homeland and came to live with a people you did not know before. May the </a:t>
            </a:r>
            <a:r>
              <a:rPr lang="en-US" sz="2200" b="1" i="1" cap="small" dirty="0">
                <a:solidFill>
                  <a:srgbClr val="002060"/>
                </a:solidFill>
                <a:latin typeface="Arial Black" panose="020B0A04020102020204" pitchFamily="34" charset="0"/>
              </a:rPr>
              <a:t>Lord</a:t>
            </a:r>
            <a:r>
              <a:rPr lang="en-US" sz="2200" b="1" i="1" dirty="0">
                <a:solidFill>
                  <a:srgbClr val="002060"/>
                </a:solidFill>
                <a:latin typeface="Arial Black" panose="020B0A04020102020204" pitchFamily="34" charset="0"/>
              </a:rPr>
              <a:t> repay you for what you have done. May you be richly rewarded by the </a:t>
            </a:r>
            <a:r>
              <a:rPr lang="en-US" sz="2200" b="1" i="1" cap="small" dirty="0">
                <a:solidFill>
                  <a:srgbClr val="002060"/>
                </a:solidFill>
                <a:latin typeface="Arial Black" panose="020B0A04020102020204" pitchFamily="34" charset="0"/>
              </a:rPr>
              <a:t>Lord</a:t>
            </a:r>
            <a:r>
              <a:rPr lang="en-US" sz="2200" b="1" i="1" dirty="0">
                <a:solidFill>
                  <a:srgbClr val="002060"/>
                </a:solidFill>
                <a:latin typeface="Arial Black" panose="020B0A04020102020204" pitchFamily="34" charset="0"/>
              </a:rPr>
              <a:t>, the God of Israel, under whose wings you have come to take refuge.” </a:t>
            </a:r>
            <a:endParaRPr lang="en-US" sz="2200" b="1" i="1" dirty="0" smtClean="0"/>
          </a:p>
          <a:p>
            <a:pPr marL="0" indent="0">
              <a:buNone/>
            </a:pPr>
            <a:r>
              <a:rPr lang="en-US" sz="2200" b="1" u="sng" dirty="0" smtClean="0">
                <a:solidFill>
                  <a:srgbClr val="C00000"/>
                </a:solidFill>
                <a:effectLst>
                  <a:outerShdw blurRad="38100" dist="38100" dir="2700000" algn="tl">
                    <a:srgbClr val="000000">
                      <a:alpha val="43137"/>
                    </a:srgbClr>
                  </a:outerShdw>
                </a:effectLst>
                <a:latin typeface="Arial Black" panose="020B0A04020102020204" pitchFamily="34" charset="0"/>
              </a:rPr>
              <a:t>John 3:16 </a:t>
            </a:r>
            <a:r>
              <a:rPr lang="en-US" sz="2200" b="1" i="1" dirty="0" smtClean="0">
                <a:solidFill>
                  <a:srgbClr val="C00000"/>
                </a:solidFill>
                <a:effectLst>
                  <a:outerShdw blurRad="38100" dist="38100" dir="2700000" algn="tl">
                    <a:srgbClr val="000000">
                      <a:alpha val="43137"/>
                    </a:srgbClr>
                  </a:outerShdw>
                </a:effectLst>
                <a:latin typeface="Arial Black" panose="020B0A04020102020204" pitchFamily="34" charset="0"/>
              </a:rPr>
              <a:t>– For God so loved the world that He gave His only begotten Son, that whosoever believes in Him willl not perish, but have everlasting life.</a:t>
            </a:r>
          </a:p>
          <a:p>
            <a:pPr marL="0" indent="0" algn="r">
              <a:buNone/>
            </a:pPr>
            <a:r>
              <a:rPr lang="en-US" sz="2200" b="1" u="sng" dirty="0" smtClean="0">
                <a:solidFill>
                  <a:srgbClr val="002060"/>
                </a:solidFill>
                <a:latin typeface="Arial Black" panose="020B0A04020102020204" pitchFamily="34" charset="0"/>
              </a:rPr>
              <a:t>Luke 9:23-24 </a:t>
            </a:r>
            <a:r>
              <a:rPr lang="en-US" sz="2200" b="1" i="1" dirty="0" smtClean="0">
                <a:solidFill>
                  <a:srgbClr val="002060"/>
                </a:solidFill>
                <a:latin typeface="Arial Black" panose="020B0A04020102020204" pitchFamily="34" charset="0"/>
              </a:rPr>
              <a:t>– The He said to them all: If anyone would come after Me, he must deny himself and take up His cross daily and follow Me. For whoever wants to save his life will lose it, but whoever loses his life for Me will save it.</a:t>
            </a:r>
          </a:p>
          <a:p>
            <a:pPr marL="0" indent="0">
              <a:buNone/>
            </a:pPr>
            <a:r>
              <a:rPr lang="en-US" sz="2200" b="1" u="sng" dirty="0" smtClean="0">
                <a:solidFill>
                  <a:srgbClr val="C00000"/>
                </a:solidFill>
                <a:effectLst>
                  <a:outerShdw blurRad="38100" dist="38100" dir="2700000" algn="tl">
                    <a:srgbClr val="000000">
                      <a:alpha val="43137"/>
                    </a:srgbClr>
                  </a:outerShdw>
                </a:effectLst>
                <a:latin typeface="Arial Black" panose="020B0A04020102020204" pitchFamily="34" charset="0"/>
              </a:rPr>
              <a:t>II Corinthians </a:t>
            </a:r>
            <a:r>
              <a:rPr lang="en-US" sz="2200" b="1" u="sng" dirty="0">
                <a:solidFill>
                  <a:srgbClr val="C00000"/>
                </a:solidFill>
                <a:effectLst>
                  <a:outerShdw blurRad="38100" dist="38100" dir="2700000" algn="tl">
                    <a:srgbClr val="000000">
                      <a:alpha val="43137"/>
                    </a:srgbClr>
                  </a:outerShdw>
                </a:effectLst>
                <a:latin typeface="Arial Black" panose="020B0A04020102020204" pitchFamily="34" charset="0"/>
              </a:rPr>
              <a:t>6:18 </a:t>
            </a:r>
            <a:r>
              <a:rPr lang="en-US" sz="2200" b="1" u="sng" dirty="0" smtClean="0">
                <a:solidFill>
                  <a:srgbClr val="C00000"/>
                </a:solidFill>
                <a:effectLst>
                  <a:outerShdw blurRad="38100" dist="38100" dir="2700000" algn="tl">
                    <a:srgbClr val="000000">
                      <a:alpha val="43137"/>
                    </a:srgbClr>
                  </a:outerShdw>
                </a:effectLst>
                <a:latin typeface="Arial Black" panose="020B0A04020102020204" pitchFamily="34" charset="0"/>
              </a:rPr>
              <a:t>– </a:t>
            </a:r>
            <a:r>
              <a:rPr lang="en-US" sz="2200" b="1" i="1" dirty="0">
                <a:solidFill>
                  <a:srgbClr val="C00000"/>
                </a:solidFill>
                <a:effectLst>
                  <a:outerShdw blurRad="38100" dist="38100" dir="2700000" algn="tl">
                    <a:srgbClr val="000000">
                      <a:alpha val="43137"/>
                    </a:srgbClr>
                  </a:outerShdw>
                </a:effectLst>
                <a:latin typeface="Arial Black" panose="020B0A04020102020204" pitchFamily="34" charset="0"/>
              </a:rPr>
              <a:t>And, I will be a Father to you, and you will be my sons and daughters, says the Lord Almighty.”</a:t>
            </a:r>
            <a:r>
              <a:rPr lang="en-US" sz="2200" b="1" i="1" baseline="30000" dirty="0">
                <a:solidFill>
                  <a:srgbClr val="C00000"/>
                </a:solidFill>
                <a:effectLst>
                  <a:outerShdw blurRad="38100" dist="38100" dir="2700000" algn="tl">
                    <a:srgbClr val="000000">
                      <a:alpha val="43137"/>
                    </a:srgbClr>
                  </a:outerShdw>
                </a:effectLst>
                <a:latin typeface="Arial Black" panose="020B0A04020102020204" pitchFamily="34" charset="0"/>
              </a:rPr>
              <a:t> </a:t>
            </a:r>
            <a:endParaRPr lang="en-US" sz="2200" b="1" i="1" dirty="0" smtClean="0">
              <a:solidFill>
                <a:srgbClr val="C00000"/>
              </a:solidFill>
              <a:effectLst>
                <a:outerShdw blurRad="38100" dist="38100" dir="2700000" algn="tl">
                  <a:srgbClr val="000000">
                    <a:alpha val="43137"/>
                  </a:srgbClr>
                </a:outerShdw>
              </a:effectLst>
            </a:endParaRPr>
          </a:p>
          <a:p>
            <a:pPr marL="0" indent="0">
              <a:buNone/>
            </a:pPr>
            <a:endParaRPr lang="en-US" sz="2200" dirty="0">
              <a:solidFill>
                <a:srgbClr val="C00000"/>
              </a:solidFill>
              <a:effectLst>
                <a:outerShdw blurRad="38100" dist="38100" dir="2700000" algn="tl">
                  <a:srgbClr val="000000">
                    <a:alpha val="43137"/>
                  </a:srgbClr>
                </a:outerShdw>
              </a:effectLst>
            </a:endParaRPr>
          </a:p>
          <a:p>
            <a:endParaRPr lang="en-US" sz="2200" dirty="0">
              <a:solidFill>
                <a:srgbClr val="002060"/>
              </a:solidFill>
            </a:endParaRPr>
          </a:p>
        </p:txBody>
      </p:sp>
    </p:spTree>
    <p:extLst>
      <p:ext uri="{BB962C8B-B14F-4D97-AF65-F5344CB8AC3E}">
        <p14:creationId xmlns:p14="http://schemas.microsoft.com/office/powerpoint/2010/main" val="10659508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39" y="69445"/>
            <a:ext cx="10499465" cy="1557053"/>
          </a:xfrm>
          <a:ln w="76200">
            <a:solidFill>
              <a:srgbClr val="C00000"/>
            </a:solidFill>
          </a:ln>
        </p:spPr>
        <p:txBody>
          <a:bodyPr>
            <a:normAutofit fontScale="90000"/>
          </a:bodyPr>
          <a:lstStyle/>
          <a:p>
            <a:pPr algn="ctr"/>
            <a:r>
              <a:rPr lang="en-US" sz="6000" b="1" dirty="0" smtClean="0">
                <a:solidFill>
                  <a:srgbClr val="002060"/>
                </a:solidFill>
                <a:latin typeface="Arial Black" panose="020B0A04020102020204" pitchFamily="34" charset="0"/>
              </a:rPr>
              <a:t/>
            </a:r>
            <a:br>
              <a:rPr lang="en-US" sz="6000" b="1" dirty="0" smtClean="0">
                <a:solidFill>
                  <a:srgbClr val="002060"/>
                </a:solidFill>
                <a:latin typeface="Arial Black" panose="020B0A04020102020204" pitchFamily="34" charset="0"/>
              </a:rPr>
            </a:br>
            <a:r>
              <a:rPr lang="en-US" sz="6000" b="1" dirty="0" smtClean="0">
                <a:solidFill>
                  <a:srgbClr val="002060"/>
                </a:solidFill>
                <a:latin typeface="Arial Black" panose="020B0A04020102020204" pitchFamily="34" charset="0"/>
              </a:rPr>
              <a:t>Giving </a:t>
            </a:r>
            <a:r>
              <a:rPr lang="en-US" sz="6000" b="1" dirty="0">
                <a:solidFill>
                  <a:srgbClr val="002060"/>
                </a:solidFill>
                <a:latin typeface="Arial Black" panose="020B0A04020102020204" pitchFamily="34" charset="0"/>
              </a:rPr>
              <a:t>by (One) provides freedom for </a:t>
            </a:r>
            <a:r>
              <a:rPr lang="en-US" sz="6000" b="1" dirty="0" smtClean="0">
                <a:solidFill>
                  <a:srgbClr val="002060"/>
                </a:solidFill>
                <a:latin typeface="Arial Black" panose="020B0A04020102020204" pitchFamily="34" charset="0"/>
              </a:rPr>
              <a:t>all !  </a:t>
            </a:r>
            <a:r>
              <a:rPr lang="en-US" dirty="0"/>
              <a:t/>
            </a:r>
            <a:br>
              <a:rPr lang="en-US" dirty="0"/>
            </a:br>
            <a:endParaRPr lang="en-US" dirty="0"/>
          </a:p>
        </p:txBody>
      </p:sp>
      <p:pic>
        <p:nvPicPr>
          <p:cNvPr id="1026"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0573" y="4272615"/>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943" y="5393525"/>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8857" y="3022457"/>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8138" y="4339246"/>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3" y="69445"/>
            <a:ext cx="1058987" cy="1448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2937" y="1895103"/>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330" y="2973065"/>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135" y="1664350"/>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8163" y="1894940"/>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2936" y="5436857"/>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7371" y="4099054"/>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8970" y="3080487"/>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6337" y="5454685"/>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3053" y="3066483"/>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7303" y="3216520"/>
            <a:ext cx="1433083" cy="1018243"/>
          </a:xfrm>
          <a:prstGeom prst="rect">
            <a:avLst/>
          </a:prstGeom>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0076" y="1984706"/>
            <a:ext cx="1454518" cy="1033473"/>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7073" y="5549931"/>
            <a:ext cx="1313049" cy="932956"/>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60051" y="1984706"/>
            <a:ext cx="1461389" cy="947975"/>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7768" y="5693887"/>
            <a:ext cx="1384869" cy="983986"/>
          </a:xfrm>
          <a:prstGeom prst="rect">
            <a:avLst/>
          </a:prstGeom>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00478" y="3230596"/>
            <a:ext cx="1413272" cy="1004167"/>
          </a:xfrm>
          <a:prstGeom prst="rect">
            <a:avLst/>
          </a:prstGeom>
        </p:spPr>
      </p:pic>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8878" y="5601172"/>
            <a:ext cx="1428164" cy="1014748"/>
          </a:xfrm>
          <a:prstGeom prst="rect">
            <a:avLst/>
          </a:prstGeom>
        </p:spPr>
      </p:pic>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938" y="3070302"/>
            <a:ext cx="1322432" cy="939623"/>
          </a:xfrm>
          <a:prstGeom prst="rect">
            <a:avLst/>
          </a:prstGeom>
        </p:spPr>
      </p:pic>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104" y="4335695"/>
            <a:ext cx="1423115" cy="945358"/>
          </a:xfrm>
          <a:prstGeom prst="rect">
            <a:avLst/>
          </a:prstGeom>
        </p:spPr>
      </p:pic>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725" y="1867929"/>
            <a:ext cx="1457856" cy="1035845"/>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4786" y="2024188"/>
            <a:ext cx="1395672" cy="991662"/>
          </a:xfrm>
          <a:prstGeom prst="rect">
            <a:avLst/>
          </a:pr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6273" y="4350556"/>
            <a:ext cx="1434353" cy="1019146"/>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4077" y="4370427"/>
            <a:ext cx="1366003" cy="970581"/>
          </a:xfrm>
          <a:prstGeom prst="rect">
            <a:avLst/>
          </a:prstGeom>
        </p:spPr>
      </p:pic>
      <p:pic>
        <p:nvPicPr>
          <p:cNvPr id="32" name="Picture 2" descr="200px-Cro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74026" y="5427715"/>
            <a:ext cx="833438" cy="1250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72439" y="4401863"/>
            <a:ext cx="1395672" cy="991662"/>
          </a:xfrm>
          <a:prstGeom prst="rect">
            <a:avLst/>
          </a:prstGeom>
        </p:spPr>
      </p:pic>
    </p:spTree>
    <p:extLst>
      <p:ext uri="{BB962C8B-B14F-4D97-AF65-F5344CB8AC3E}">
        <p14:creationId xmlns:p14="http://schemas.microsoft.com/office/powerpoint/2010/main" val="29697362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3206" y="2721685"/>
            <a:ext cx="4582756" cy="4001844"/>
          </a:xfrm>
          <a:prstGeom prst="ellipse">
            <a:avLst/>
          </a:prstGeom>
          <a:ln>
            <a:noFill/>
          </a:ln>
          <a:effectLst>
            <a:softEdge rad="112500"/>
          </a:effectLst>
        </p:spPr>
      </p:pic>
      <p:sp>
        <p:nvSpPr>
          <p:cNvPr id="2" name="Title 1"/>
          <p:cNvSpPr>
            <a:spLocks noGrp="1"/>
          </p:cNvSpPr>
          <p:nvPr>
            <p:ph type="title"/>
          </p:nvPr>
        </p:nvSpPr>
        <p:spPr>
          <a:xfrm>
            <a:off x="225911" y="355003"/>
            <a:ext cx="11661289" cy="4055632"/>
          </a:xfrm>
        </p:spPr>
        <p:txBody>
          <a:bodyPr>
            <a:normAutofit/>
          </a:bodyPr>
          <a:lstStyle/>
          <a:p>
            <a:r>
              <a:rPr lang="en-US" sz="4900" b="1" i="1" dirty="0">
                <a:effectLst>
                  <a:outerShdw blurRad="38100" dist="38100" dir="2700000" algn="tl">
                    <a:srgbClr val="000000">
                      <a:alpha val="43137"/>
                    </a:srgbClr>
                  </a:outerShdw>
                </a:effectLst>
                <a:latin typeface="Arial Black" panose="020B0A04020102020204" pitchFamily="34" charset="0"/>
              </a:rPr>
              <a:t>But you will receive power when the Holy Spirit comes on you,</a:t>
            </a:r>
            <a:r>
              <a:rPr lang="en-US" sz="4900" b="1" i="1" dirty="0">
                <a:solidFill>
                  <a:schemeClr val="accent3"/>
                </a:solidFill>
                <a:effectLst>
                  <a:outerShdw blurRad="38100" dist="38100" dir="2700000" algn="tl">
                    <a:srgbClr val="000000">
                      <a:alpha val="43137"/>
                    </a:srgbClr>
                  </a:outerShdw>
                </a:effectLst>
                <a:latin typeface="Arial Black" panose="020B0A04020102020204" pitchFamily="34" charset="0"/>
              </a:rPr>
              <a:t> </a:t>
            </a:r>
            <a:r>
              <a:rPr lang="en-US" sz="4900" b="1" i="1" dirty="0" smtClean="0">
                <a:solidFill>
                  <a:schemeClr val="accent3"/>
                </a:solidFill>
                <a:effectLst>
                  <a:outerShdw blurRad="38100" dist="38100" dir="2700000" algn="tl">
                    <a:srgbClr val="000000">
                      <a:alpha val="43137"/>
                    </a:srgbClr>
                  </a:outerShdw>
                </a:effectLst>
                <a:latin typeface="Arial Black" panose="020B0A04020102020204" pitchFamily="34" charset="0"/>
              </a:rPr>
              <a:t/>
            </a:r>
            <a:br>
              <a:rPr lang="en-US" sz="4900" b="1" i="1" dirty="0" smtClean="0">
                <a:solidFill>
                  <a:schemeClr val="accent3"/>
                </a:solidFill>
                <a:effectLst>
                  <a:outerShdw blurRad="38100" dist="38100" dir="2700000" algn="tl">
                    <a:srgbClr val="000000">
                      <a:alpha val="43137"/>
                    </a:srgbClr>
                  </a:outerShdw>
                </a:effectLst>
                <a:latin typeface="Arial Black" panose="020B0A04020102020204" pitchFamily="34" charset="0"/>
              </a:rPr>
            </a:br>
            <a:r>
              <a:rPr lang="en-US" sz="5300" b="1" i="1" dirty="0" smtClean="0">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rPr>
              <a:t>and </a:t>
            </a:r>
            <a:r>
              <a:rPr lang="en-US" sz="5300" b="1" i="1" dirty="0">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rPr>
              <a:t>you will be My witnesses… </a:t>
            </a:r>
            <a:r>
              <a:rPr lang="en-US" sz="5300" b="1" dirty="0">
                <a:solidFill>
                  <a:srgbClr val="FFC000"/>
                </a:solidFill>
                <a:effectLst>
                  <a:outerShdw blurRad="38100" dist="38100" dir="2700000" algn="tl">
                    <a:srgbClr val="000000">
                      <a:alpha val="43137"/>
                    </a:srgbClr>
                  </a:outerShdw>
                </a:effectLst>
                <a:latin typeface="Arial Black" panose="020B0A04020102020204" pitchFamily="34" charset="0"/>
              </a:rPr>
              <a:t/>
            </a:r>
            <a:br>
              <a:rPr lang="en-US" sz="5300" b="1" dirty="0">
                <a:solidFill>
                  <a:srgbClr val="FFC000"/>
                </a:solidFill>
                <a:effectLst>
                  <a:outerShdw blurRad="38100" dist="38100" dir="2700000" algn="tl">
                    <a:srgbClr val="000000">
                      <a:alpha val="43137"/>
                    </a:srgbClr>
                  </a:outerShdw>
                </a:effectLst>
                <a:latin typeface="Arial Black" panose="020B0A04020102020204" pitchFamily="34" charset="0"/>
              </a:rPr>
            </a:br>
            <a:r>
              <a:rPr lang="en-US" dirty="0">
                <a:latin typeface="Arial Black" panose="020B0A04020102020204" pitchFamily="34" charset="0"/>
              </a:rPr>
              <a:t/>
            </a:r>
            <a:br>
              <a:rPr lang="en-US" dirty="0">
                <a:latin typeface="Arial Black" panose="020B0A04020102020204" pitchFamily="34" charset="0"/>
              </a:rPr>
            </a:br>
            <a:endParaRPr lang="en-US" dirty="0"/>
          </a:p>
        </p:txBody>
      </p:sp>
    </p:spTree>
    <p:extLst>
      <p:ext uri="{BB962C8B-B14F-4D97-AF65-F5344CB8AC3E}">
        <p14:creationId xmlns:p14="http://schemas.microsoft.com/office/powerpoint/2010/main" val="30556499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581" y="645458"/>
            <a:ext cx="7166224" cy="1947135"/>
          </a:xfrm>
        </p:spPr>
        <p:txBody>
          <a:bodyPr>
            <a:noAutofit/>
          </a:bodyPr>
          <a:lstStyle/>
          <a:p>
            <a:pPr algn="l"/>
            <a:r>
              <a:rPr lang="en-US" sz="6000" dirty="0" smtClean="0">
                <a:solidFill>
                  <a:srgbClr val="002060"/>
                </a:solidFill>
                <a:effectLst>
                  <a:outerShdw blurRad="38100" dist="38100" dir="2700000" algn="tl">
                    <a:srgbClr val="000000">
                      <a:alpha val="43137"/>
                    </a:srgbClr>
                  </a:outerShdw>
                </a:effectLst>
                <a:latin typeface="Arial Black" panose="020B0A04020102020204" pitchFamily="34" charset="0"/>
              </a:rPr>
              <a:t> Who is your     		  Bible Hero </a:t>
            </a:r>
            <a:r>
              <a:rPr lang="en-US" sz="6000" dirty="0">
                <a:solidFill>
                  <a:srgbClr val="002060"/>
                </a:solidFill>
                <a:effectLst>
                  <a:outerShdw blurRad="38100" dist="38100" dir="2700000" algn="tl">
                    <a:srgbClr val="000000">
                      <a:alpha val="43137"/>
                    </a:srgbClr>
                  </a:outerShdw>
                </a:effectLst>
                <a:latin typeface="Arial Black" panose="020B0A04020102020204" pitchFamily="34" charset="0"/>
              </a:rPr>
              <a:t>?   </a:t>
            </a:r>
          </a:p>
        </p:txBody>
      </p:sp>
      <p:pic>
        <p:nvPicPr>
          <p:cNvPr id="4" name="yui_3_5_1_1_1420047896253_1733" descr="https://sp.yimg.com/ib/th?id=HN.608002150727811409&amp;pid=15.1&amp;P=0">
            <a:hlinkClick r:id="rId2" tgtFrame="&quot;_top&quot;"/>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48639" y="548640"/>
            <a:ext cx="3967941" cy="2764716"/>
          </a:xfrm>
          <a:prstGeom prst="rect">
            <a:avLst/>
          </a:prstGeom>
          <a:ln>
            <a:noFill/>
          </a:ln>
          <a:effectLst>
            <a:softEdge rad="112500"/>
          </a:effectLst>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34420"/>
          <a:stretch/>
        </p:blipFill>
        <p:spPr>
          <a:xfrm>
            <a:off x="4852482" y="3625539"/>
            <a:ext cx="2100014" cy="2689233"/>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rotWithShape="1">
          <a:blip r:embed="rId5" cstate="print">
            <a:extLst>
              <a:ext uri="{28A0092B-C50C-407E-A947-70E740481C1C}">
                <a14:useLocalDpi xmlns:a14="http://schemas.microsoft.com/office/drawing/2010/main" val="0"/>
              </a:ext>
            </a:extLst>
          </a:blip>
          <a:srcRect b="15738"/>
          <a:stretch/>
        </p:blipFill>
        <p:spPr>
          <a:xfrm>
            <a:off x="2757785" y="3313356"/>
            <a:ext cx="2094697" cy="2850468"/>
          </a:xfrm>
          <a:prstGeom prst="rect">
            <a:avLst/>
          </a:prstGeom>
          <a:ln>
            <a:noFill/>
          </a:ln>
          <a:effectLst>
            <a:outerShdw blurRad="292100" dist="139700" dir="2700000" algn="tl" rotWithShape="0">
              <a:srgbClr val="333333">
                <a:alpha val="65000"/>
              </a:srgbClr>
            </a:outerShdw>
          </a:effectLst>
        </p:spPr>
      </p:pic>
      <p:pic>
        <p:nvPicPr>
          <p:cNvPr id="7" name="ihover-img" descr="Moses+Joshua">
            <a:hlinkClick r:id="rId6" tgtFrame="&quot;&quo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8639" y="3539499"/>
            <a:ext cx="2187254" cy="2775273"/>
          </a:xfrm>
          <a:prstGeom prst="rect">
            <a:avLst/>
          </a:prstGeom>
          <a:ln>
            <a:noFill/>
          </a:ln>
          <a:effectLst>
            <a:outerShdw blurRad="292100" dist="139700" dir="2700000" algn="tl" rotWithShape="0">
              <a:srgbClr val="333333">
                <a:alpha val="65000"/>
              </a:srgbClr>
            </a:outerShdw>
          </a:effectLst>
        </p:spPr>
      </p:pic>
      <p:pic>
        <p:nvPicPr>
          <p:cNvPr id="8" name="Content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87872" y="3256848"/>
            <a:ext cx="2239852" cy="2963484"/>
          </a:xfrm>
          <a:prstGeom prst="rect">
            <a:avLst/>
          </a:prstGeom>
          <a:ln>
            <a:noFill/>
          </a:ln>
          <a:effectLst>
            <a:outerShdw blurRad="292100" dist="139700" dir="2700000" algn="tl" rotWithShape="0">
              <a:srgbClr val="333333">
                <a:alpha val="65000"/>
              </a:srgbClr>
            </a:outerShdw>
          </a:effectLst>
        </p:spPr>
      </p:pic>
      <p:pic>
        <p:nvPicPr>
          <p:cNvPr id="12" name="Picture 11"/>
          <p:cNvPicPr>
            <a:picLocks noChangeAspect="1"/>
          </p:cNvPicPr>
          <p:nvPr/>
        </p:nvPicPr>
        <p:blipFill rotWithShape="1">
          <a:blip r:embed="rId9">
            <a:extLst>
              <a:ext uri="{28A0092B-C50C-407E-A947-70E740481C1C}">
                <a14:useLocalDpi xmlns:a14="http://schemas.microsoft.com/office/drawing/2010/main" val="0"/>
              </a:ext>
            </a:extLst>
          </a:blip>
          <a:srcRect t="4461" r="2667"/>
          <a:stretch/>
        </p:blipFill>
        <p:spPr>
          <a:xfrm>
            <a:off x="9263100" y="3539499"/>
            <a:ext cx="2419705" cy="2775273"/>
          </a:xfrm>
          <a:prstGeom prst="rect">
            <a:avLst/>
          </a:prstGeom>
        </p:spPr>
      </p:pic>
    </p:spTree>
    <p:extLst>
      <p:ext uri="{BB962C8B-B14F-4D97-AF65-F5344CB8AC3E}">
        <p14:creationId xmlns:p14="http://schemas.microsoft.com/office/powerpoint/2010/main" val="39481131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92" y="311972"/>
            <a:ext cx="12062908" cy="3550023"/>
          </a:xfrm>
        </p:spPr>
        <p:txBody>
          <a:bodyPr>
            <a:noAutofit/>
          </a:bodyPr>
          <a:lstStyle/>
          <a:p>
            <a:r>
              <a:rPr lang="en-US" sz="3600" b="1" u="sng" dirty="0">
                <a:latin typeface="Arial Black" panose="020B0A04020102020204" pitchFamily="34" charset="0"/>
              </a:rPr>
              <a:t>May</a:t>
            </a:r>
            <a:r>
              <a:rPr lang="en-US" sz="3600" b="1" dirty="0">
                <a:latin typeface="Arial Black" panose="020B0A04020102020204" pitchFamily="34" charset="0"/>
              </a:rPr>
              <a:t>:    </a:t>
            </a:r>
            <a:r>
              <a:rPr lang="en-US" sz="3600" b="1" dirty="0" smtClean="0">
                <a:latin typeface="Arial Black" panose="020B0A04020102020204" pitchFamily="34" charset="0"/>
              </a:rPr>
              <a:t/>
            </a:r>
            <a:br>
              <a:rPr lang="en-US" sz="3600" b="1" dirty="0" smtClean="0">
                <a:latin typeface="Arial Black" panose="020B0A04020102020204" pitchFamily="34" charset="0"/>
              </a:rPr>
            </a:br>
            <a:r>
              <a:rPr lang="en-US" sz="5300" b="1" dirty="0" smtClean="0">
                <a:solidFill>
                  <a:srgbClr val="C00000"/>
                </a:solidFill>
                <a:effectLst>
                  <a:outerShdw blurRad="38100" dist="38100" dir="2700000" algn="tl">
                    <a:srgbClr val="000000">
                      <a:alpha val="43137"/>
                    </a:srgbClr>
                  </a:outerShdw>
                </a:effectLst>
                <a:latin typeface="Arial Black" panose="020B0A04020102020204" pitchFamily="34" charset="0"/>
              </a:rPr>
              <a:t>Witness </a:t>
            </a:r>
            <a:r>
              <a:rPr lang="en-US" sz="5300" b="1" dirty="0">
                <a:solidFill>
                  <a:srgbClr val="C00000"/>
                </a:solidFill>
                <a:effectLst>
                  <a:outerShdw blurRad="38100" dist="38100" dir="2700000" algn="tl">
                    <a:srgbClr val="000000">
                      <a:alpha val="43137"/>
                    </a:srgbClr>
                  </a:outerShdw>
                </a:effectLst>
                <a:latin typeface="Arial Black" panose="020B0A04020102020204" pitchFamily="34" charset="0"/>
              </a:rPr>
              <a:t>#5:</a:t>
            </a:r>
            <a:r>
              <a:rPr lang="en-US" sz="5300" b="1" dirty="0">
                <a:solidFill>
                  <a:srgbClr val="002060"/>
                </a:solidFill>
                <a:latin typeface="Arial Black" panose="020B0A04020102020204" pitchFamily="34" charset="0"/>
              </a:rPr>
              <a:t> Mary, Jesus’ Mother </a:t>
            </a:r>
            <a:r>
              <a:rPr lang="en-US" sz="5300" b="1" dirty="0" smtClean="0">
                <a:solidFill>
                  <a:srgbClr val="002060"/>
                </a:solidFill>
                <a:latin typeface="Arial Black" panose="020B0A04020102020204" pitchFamily="34" charset="0"/>
              </a:rPr>
              <a:t> </a:t>
            </a:r>
            <a:r>
              <a:rPr lang="en-US" sz="5400" b="1" dirty="0" smtClean="0">
                <a:solidFill>
                  <a:srgbClr val="002060"/>
                </a:solidFill>
                <a:latin typeface="Arial Black" panose="020B0A04020102020204" pitchFamily="34" charset="0"/>
              </a:rPr>
              <a:t/>
            </a:r>
            <a:br>
              <a:rPr lang="en-US" sz="5400" b="1" dirty="0" smtClean="0">
                <a:solidFill>
                  <a:srgbClr val="002060"/>
                </a:solidFill>
                <a:latin typeface="Arial Black" panose="020B0A04020102020204" pitchFamily="34" charset="0"/>
              </a:rPr>
            </a:br>
            <a:r>
              <a:rPr lang="en-US" sz="6600" b="1" dirty="0" smtClean="0">
                <a:solidFill>
                  <a:srgbClr val="002060"/>
                </a:solidFill>
                <a:latin typeface="Arial Black" panose="020B0A04020102020204" pitchFamily="34" charset="0"/>
              </a:rPr>
              <a:t>A Willing </a:t>
            </a:r>
            <a:r>
              <a:rPr lang="en-US" sz="6600" b="1" dirty="0">
                <a:solidFill>
                  <a:srgbClr val="002060"/>
                </a:solidFill>
                <a:latin typeface="Arial Black" panose="020B0A04020102020204" pitchFamily="34" charset="0"/>
              </a:rPr>
              <a:t>Witness for God </a:t>
            </a:r>
            <a:r>
              <a:rPr lang="en-US" sz="6600" dirty="0">
                <a:solidFill>
                  <a:srgbClr val="002060"/>
                </a:solidFill>
                <a:latin typeface="Arial Black" panose="020B0A04020102020204" pitchFamily="34" charset="0"/>
              </a:rPr>
              <a:t/>
            </a:r>
            <a:br>
              <a:rPr lang="en-US" sz="6600" dirty="0">
                <a:solidFill>
                  <a:srgbClr val="002060"/>
                </a:solidFill>
                <a:latin typeface="Arial Black" panose="020B0A04020102020204" pitchFamily="34" charset="0"/>
              </a:rPr>
            </a:br>
            <a:endParaRPr lang="en-US" sz="6600" dirty="0">
              <a:solidFill>
                <a:srgbClr val="002060"/>
              </a:solidFill>
              <a:latin typeface="Arial Black" panose="020B0A04020102020204" pitchFamily="34" charset="0"/>
            </a:endParaRPr>
          </a:p>
        </p:txBody>
      </p:sp>
      <p:sp>
        <p:nvSpPr>
          <p:cNvPr id="3" name="Content Placeholder 2"/>
          <p:cNvSpPr>
            <a:spLocks noGrp="1"/>
          </p:cNvSpPr>
          <p:nvPr>
            <p:ph idx="1"/>
          </p:nvPr>
        </p:nvSpPr>
        <p:spPr>
          <a:xfrm>
            <a:off x="258184" y="4098664"/>
            <a:ext cx="8853543" cy="2759336"/>
          </a:xfrm>
        </p:spPr>
        <p:txBody>
          <a:bodyPr>
            <a:normAutofit fontScale="92500" lnSpcReduction="10000"/>
          </a:bodyPr>
          <a:lstStyle/>
          <a:p>
            <a:pPr marL="0" indent="0">
              <a:buNone/>
            </a:pPr>
            <a:r>
              <a:rPr lang="en-US" sz="4800" i="1" dirty="0" smtClean="0">
                <a:latin typeface="Arial Black" panose="020B0A04020102020204" pitchFamily="34" charset="0"/>
              </a:rPr>
              <a:t>“</a:t>
            </a:r>
            <a:r>
              <a:rPr lang="en-US" sz="4800" i="1" dirty="0">
                <a:latin typeface="Arial Black" panose="020B0A04020102020204" pitchFamily="34" charset="0"/>
              </a:rPr>
              <a:t>I am the Lord’s servant,” Mary answered. “May your word to me be fulfilled.”    </a:t>
            </a:r>
            <a:r>
              <a:rPr lang="en-US" sz="4800" i="1" u="sng" dirty="0">
                <a:latin typeface="Arial Black" panose="020B0A04020102020204" pitchFamily="34" charset="0"/>
              </a:rPr>
              <a:t>Luke 1:38</a:t>
            </a:r>
            <a:r>
              <a:rPr lang="en-US" sz="4800" i="1" dirty="0">
                <a:latin typeface="Arial Black" panose="020B0A04020102020204" pitchFamily="34" charset="0"/>
              </a:rPr>
              <a:t>  (NIV)</a:t>
            </a:r>
            <a:endParaRPr lang="en-US" sz="4800" dirty="0">
              <a:latin typeface="Arial Black" panose="020B0A04020102020204" pitchFamily="34" charset="0"/>
            </a:endParaRPr>
          </a:p>
          <a:p>
            <a:pPr marL="0" indent="0">
              <a:buNone/>
            </a:pPr>
            <a:r>
              <a:rPr lang="en-US" b="1" i="1" dirty="0"/>
              <a:t> </a:t>
            </a:r>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0362" y="3270324"/>
            <a:ext cx="2990626" cy="3515549"/>
          </a:xfrm>
          <a:prstGeom prst="rect">
            <a:avLst/>
          </a:prstGeom>
          <a:ln>
            <a:noFill/>
          </a:ln>
          <a:effectLst>
            <a:softEdge rad="112500"/>
          </a:effectLst>
        </p:spPr>
      </p:pic>
    </p:spTree>
    <p:extLst>
      <p:ext uri="{BB962C8B-B14F-4D97-AF65-F5344CB8AC3E}">
        <p14:creationId xmlns:p14="http://schemas.microsoft.com/office/powerpoint/2010/main" val="13927891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304" y="0"/>
            <a:ext cx="11919472" cy="7508838"/>
          </a:xfrm>
        </p:spPr>
        <p:txBody>
          <a:bodyPr>
            <a:normAutofit fontScale="62500" lnSpcReduction="20000"/>
          </a:bodyPr>
          <a:lstStyle/>
          <a:p>
            <a:pPr marL="0" indent="0">
              <a:buNone/>
            </a:pPr>
            <a:r>
              <a:rPr lang="en-US" sz="3200" b="1" i="1" dirty="0" smtClean="0">
                <a:solidFill>
                  <a:srgbClr val="002060"/>
                </a:solidFill>
                <a:latin typeface="Arial Black" panose="020B0A04020102020204" pitchFamily="34" charset="0"/>
              </a:rPr>
              <a:t>Near </a:t>
            </a:r>
            <a:r>
              <a:rPr lang="en-US" sz="3200" b="1" i="1" dirty="0">
                <a:solidFill>
                  <a:srgbClr val="002060"/>
                </a:solidFill>
                <a:latin typeface="Arial Black" panose="020B0A04020102020204" pitchFamily="34" charset="0"/>
              </a:rPr>
              <a:t>the cross of Jesus stood his mother, his mother’s sister, Mary the wife of Clopas, and Mary Magdalene. </a:t>
            </a:r>
            <a:r>
              <a:rPr lang="en-US" sz="3200" b="1" i="1" baseline="30000" dirty="0">
                <a:solidFill>
                  <a:srgbClr val="002060"/>
                </a:solidFill>
                <a:latin typeface="Arial Black" panose="020B0A04020102020204" pitchFamily="34" charset="0"/>
              </a:rPr>
              <a:t>26 </a:t>
            </a:r>
            <a:r>
              <a:rPr lang="en-US" sz="3200" b="1" i="1" dirty="0">
                <a:solidFill>
                  <a:srgbClr val="002060"/>
                </a:solidFill>
                <a:latin typeface="Arial Black" panose="020B0A04020102020204" pitchFamily="34" charset="0"/>
              </a:rPr>
              <a:t>When Jesus saw his mother there, and the disciple whom he loved standing nearby, he said to her, “Woman, here is your son,” </a:t>
            </a:r>
            <a:r>
              <a:rPr lang="en-US" sz="3200" b="1" i="1" baseline="30000" dirty="0">
                <a:solidFill>
                  <a:srgbClr val="002060"/>
                </a:solidFill>
                <a:latin typeface="Arial Black" panose="020B0A04020102020204" pitchFamily="34" charset="0"/>
              </a:rPr>
              <a:t>27 </a:t>
            </a:r>
            <a:r>
              <a:rPr lang="en-US" sz="3200" b="1" i="1" dirty="0">
                <a:solidFill>
                  <a:srgbClr val="002060"/>
                </a:solidFill>
                <a:latin typeface="Arial Black" panose="020B0A04020102020204" pitchFamily="34" charset="0"/>
              </a:rPr>
              <a:t>and to the disciple, “Here is your mother.” From that time on, this disciple took her into his home.  </a:t>
            </a:r>
            <a:r>
              <a:rPr lang="en-US" sz="3200" b="1" dirty="0">
                <a:solidFill>
                  <a:srgbClr val="002060"/>
                </a:solidFill>
                <a:latin typeface="Arial Black" panose="020B0A04020102020204" pitchFamily="34" charset="0"/>
              </a:rPr>
              <a:t>    </a:t>
            </a:r>
            <a:r>
              <a:rPr lang="en-US" sz="3200" b="1" dirty="0" smtClean="0">
                <a:solidFill>
                  <a:srgbClr val="002060"/>
                </a:solidFill>
                <a:latin typeface="Arial Black" panose="020B0A04020102020204" pitchFamily="34" charset="0"/>
              </a:rPr>
              <a:t>                                   </a:t>
            </a:r>
            <a:r>
              <a:rPr lang="en-US" sz="3200" b="1" u="sng" dirty="0">
                <a:solidFill>
                  <a:srgbClr val="002060"/>
                </a:solidFill>
                <a:latin typeface="Arial Black" panose="020B0A04020102020204" pitchFamily="34" charset="0"/>
              </a:rPr>
              <a:t>John 19:25-27</a:t>
            </a:r>
            <a:endParaRPr lang="en-US" sz="3200" dirty="0">
              <a:solidFill>
                <a:srgbClr val="002060"/>
              </a:solidFill>
              <a:latin typeface="Arial Black" panose="020B0A04020102020204" pitchFamily="34" charset="0"/>
            </a:endParaRPr>
          </a:p>
          <a:p>
            <a:pPr marL="0" indent="0">
              <a:buNone/>
            </a:pPr>
            <a:r>
              <a:rPr lang="en-US" sz="3200" b="1" i="1" dirty="0">
                <a:solidFill>
                  <a:srgbClr val="C00000"/>
                </a:solidFill>
                <a:latin typeface="Arial Black" panose="020B0A04020102020204" pitchFamily="34" charset="0"/>
              </a:rPr>
              <a:t>Then the apostles returned to Jerusalem from the hill called the Mount of Olives, a Sabbath day’s walk from the city. </a:t>
            </a:r>
            <a:r>
              <a:rPr lang="en-US" sz="3200" b="1" i="1" baseline="30000" dirty="0">
                <a:solidFill>
                  <a:srgbClr val="C00000"/>
                </a:solidFill>
                <a:latin typeface="Arial Black" panose="020B0A04020102020204" pitchFamily="34" charset="0"/>
              </a:rPr>
              <a:t>13 </a:t>
            </a:r>
            <a:r>
              <a:rPr lang="en-US" sz="3200" b="1" i="1" dirty="0">
                <a:solidFill>
                  <a:srgbClr val="C00000"/>
                </a:solidFill>
                <a:latin typeface="Arial Black" panose="020B0A04020102020204" pitchFamily="34" charset="0"/>
              </a:rPr>
              <a:t>When they arrived, they went upstairs to the room where they were staying. Those present were Peter, John, James and Andrew; Philip and Thomas, Bartholomew and Matthew; James son of Alphaeus and Simon the Zealot, and Judas son of James. </a:t>
            </a:r>
            <a:r>
              <a:rPr lang="en-US" sz="3200" b="1" i="1" baseline="30000" dirty="0">
                <a:solidFill>
                  <a:srgbClr val="C00000"/>
                </a:solidFill>
                <a:latin typeface="Arial Black" panose="020B0A04020102020204" pitchFamily="34" charset="0"/>
              </a:rPr>
              <a:t>14 </a:t>
            </a:r>
            <a:r>
              <a:rPr lang="en-US" sz="3200" b="1" i="1" dirty="0">
                <a:solidFill>
                  <a:srgbClr val="C00000"/>
                </a:solidFill>
                <a:latin typeface="Arial Black" panose="020B0A04020102020204" pitchFamily="34" charset="0"/>
              </a:rPr>
              <a:t>They all joined together constantly in prayer, along with the women and Mary the mother of Jesus, and with his brothers.</a:t>
            </a:r>
            <a:r>
              <a:rPr lang="en-US" sz="3200" b="1" i="1" baseline="30000" dirty="0">
                <a:solidFill>
                  <a:srgbClr val="C00000"/>
                </a:solidFill>
                <a:latin typeface="Arial Black" panose="020B0A04020102020204" pitchFamily="34" charset="0"/>
              </a:rPr>
              <a:t> </a:t>
            </a:r>
            <a:r>
              <a:rPr lang="en-US" sz="3200" b="1" i="1" dirty="0">
                <a:solidFill>
                  <a:srgbClr val="C00000"/>
                </a:solidFill>
                <a:latin typeface="Arial Black" panose="020B0A04020102020204" pitchFamily="34" charset="0"/>
              </a:rPr>
              <a:t>                                                           </a:t>
            </a:r>
            <a:r>
              <a:rPr lang="en-US" sz="3200" b="1" i="1" dirty="0" smtClean="0">
                <a:solidFill>
                  <a:srgbClr val="C00000"/>
                </a:solidFill>
                <a:latin typeface="Arial Black" panose="020B0A04020102020204" pitchFamily="34" charset="0"/>
              </a:rPr>
              <a:t>  	                                          </a:t>
            </a:r>
            <a:r>
              <a:rPr lang="en-US" sz="3200" b="1" u="sng" dirty="0" smtClean="0">
                <a:solidFill>
                  <a:srgbClr val="C00000"/>
                </a:solidFill>
                <a:latin typeface="Arial Black" panose="020B0A04020102020204" pitchFamily="34" charset="0"/>
              </a:rPr>
              <a:t>Acts </a:t>
            </a:r>
            <a:r>
              <a:rPr lang="en-US" sz="3200" b="1" u="sng" dirty="0">
                <a:solidFill>
                  <a:srgbClr val="C00000"/>
                </a:solidFill>
                <a:latin typeface="Arial Black" panose="020B0A04020102020204" pitchFamily="34" charset="0"/>
              </a:rPr>
              <a:t>1:12-14</a:t>
            </a:r>
            <a:endParaRPr lang="en-US" sz="3200" dirty="0">
              <a:solidFill>
                <a:srgbClr val="C00000"/>
              </a:solidFill>
              <a:latin typeface="Arial Black" panose="020B0A04020102020204" pitchFamily="34" charset="0"/>
            </a:endParaRPr>
          </a:p>
          <a:p>
            <a:pPr marL="0" indent="0">
              <a:buNone/>
            </a:pPr>
            <a:r>
              <a:rPr lang="en-US" sz="3200" b="1" i="1" dirty="0">
                <a:solidFill>
                  <a:srgbClr val="002060"/>
                </a:solidFill>
                <a:latin typeface="Arial Black" panose="020B0A04020102020204" pitchFamily="34" charset="0"/>
              </a:rPr>
              <a:t>May your father and mother rejoice; may she who gave you birth be joyful!  </a:t>
            </a:r>
            <a:r>
              <a:rPr lang="en-US" sz="3200" b="1" i="1" dirty="0" smtClean="0">
                <a:solidFill>
                  <a:srgbClr val="002060"/>
                </a:solidFill>
                <a:latin typeface="Arial Black" panose="020B0A04020102020204" pitchFamily="34" charset="0"/>
              </a:rPr>
              <a:t>   	        		                              </a:t>
            </a:r>
            <a:r>
              <a:rPr lang="en-US" sz="3200" b="1" u="sng" dirty="0" smtClean="0">
                <a:solidFill>
                  <a:srgbClr val="002060"/>
                </a:solidFill>
                <a:latin typeface="Arial Black" panose="020B0A04020102020204" pitchFamily="34" charset="0"/>
              </a:rPr>
              <a:t>Proverbs </a:t>
            </a:r>
            <a:r>
              <a:rPr lang="en-US" sz="3200" b="1" u="sng" dirty="0">
                <a:solidFill>
                  <a:srgbClr val="002060"/>
                </a:solidFill>
                <a:latin typeface="Arial Black" panose="020B0A04020102020204" pitchFamily="34" charset="0"/>
              </a:rPr>
              <a:t>23:25</a:t>
            </a:r>
            <a:r>
              <a:rPr lang="en-US" sz="3200" b="1" dirty="0">
                <a:solidFill>
                  <a:srgbClr val="002060"/>
                </a:solidFill>
                <a:latin typeface="Arial Black" panose="020B0A04020102020204" pitchFamily="34" charset="0"/>
              </a:rPr>
              <a:t> </a:t>
            </a:r>
            <a:endParaRPr lang="en-US" sz="3200" dirty="0">
              <a:solidFill>
                <a:srgbClr val="002060"/>
              </a:solidFill>
              <a:latin typeface="Arial Black" panose="020B0A04020102020204" pitchFamily="34" charset="0"/>
            </a:endParaRPr>
          </a:p>
          <a:p>
            <a:pPr marL="0" indent="0">
              <a:buNone/>
            </a:pPr>
            <a:r>
              <a:rPr lang="en-US" sz="3200" b="1" i="1" dirty="0">
                <a:solidFill>
                  <a:srgbClr val="C00000"/>
                </a:solidFill>
                <a:latin typeface="Arial Black" panose="020B0A04020102020204" pitchFamily="34" charset="0"/>
              </a:rPr>
              <a:t>But Ruth replied, “Don’t urge me to leave you or to turn back from you. Where you go I will go, and where you stay I will stay. Your people will be my people and your God my God. </a:t>
            </a:r>
            <a:r>
              <a:rPr lang="en-US" sz="3200" b="1" i="1" baseline="30000" dirty="0">
                <a:solidFill>
                  <a:srgbClr val="C00000"/>
                </a:solidFill>
                <a:latin typeface="Arial Black" panose="020B0A04020102020204" pitchFamily="34" charset="0"/>
              </a:rPr>
              <a:t>17 </a:t>
            </a:r>
            <a:r>
              <a:rPr lang="en-US" sz="3200" b="1" i="1" dirty="0">
                <a:solidFill>
                  <a:srgbClr val="C00000"/>
                </a:solidFill>
                <a:latin typeface="Arial Black" panose="020B0A04020102020204" pitchFamily="34" charset="0"/>
              </a:rPr>
              <a:t>Where you die I will die, and there I will be buried. May the </a:t>
            </a:r>
            <a:r>
              <a:rPr lang="en-US" sz="3200" b="1" i="1" cap="small" dirty="0">
                <a:solidFill>
                  <a:srgbClr val="C00000"/>
                </a:solidFill>
                <a:latin typeface="Arial Black" panose="020B0A04020102020204" pitchFamily="34" charset="0"/>
              </a:rPr>
              <a:t>Lord</a:t>
            </a:r>
            <a:r>
              <a:rPr lang="en-US" sz="3200" b="1" i="1" dirty="0">
                <a:solidFill>
                  <a:srgbClr val="C00000"/>
                </a:solidFill>
                <a:latin typeface="Arial Black" panose="020B0A04020102020204" pitchFamily="34" charset="0"/>
              </a:rPr>
              <a:t> deal with me, be it ever so severely, if even death separates you and me.” </a:t>
            </a:r>
            <a:r>
              <a:rPr lang="en-US" sz="3200" b="1" i="1" baseline="30000" dirty="0">
                <a:solidFill>
                  <a:srgbClr val="C00000"/>
                </a:solidFill>
                <a:latin typeface="Arial Black" panose="020B0A04020102020204" pitchFamily="34" charset="0"/>
              </a:rPr>
              <a:t>18 </a:t>
            </a:r>
            <a:r>
              <a:rPr lang="en-US" sz="3200" b="1" i="1" dirty="0">
                <a:solidFill>
                  <a:srgbClr val="C00000"/>
                </a:solidFill>
                <a:latin typeface="Arial Black" panose="020B0A04020102020204" pitchFamily="34" charset="0"/>
              </a:rPr>
              <a:t>When Naomi realized that Ruth was determined to go with her, she stopped urging her.          </a:t>
            </a:r>
            <a:r>
              <a:rPr lang="en-US" sz="3200" b="1" i="1" dirty="0" smtClean="0">
                <a:solidFill>
                  <a:srgbClr val="C00000"/>
                </a:solidFill>
                <a:latin typeface="Arial Black" panose="020B0A04020102020204" pitchFamily="34" charset="0"/>
              </a:rPr>
              <a:t>             		                                  </a:t>
            </a:r>
            <a:r>
              <a:rPr lang="en-US" sz="3200" b="1" u="sng" dirty="0" smtClean="0">
                <a:solidFill>
                  <a:srgbClr val="C00000"/>
                </a:solidFill>
                <a:latin typeface="Arial Black" panose="020B0A04020102020204" pitchFamily="34" charset="0"/>
              </a:rPr>
              <a:t>Ruth </a:t>
            </a:r>
            <a:r>
              <a:rPr lang="en-US" sz="3200" b="1" u="sng" dirty="0">
                <a:solidFill>
                  <a:srgbClr val="C00000"/>
                </a:solidFill>
                <a:latin typeface="Arial Black" panose="020B0A04020102020204" pitchFamily="34" charset="0"/>
              </a:rPr>
              <a:t>1: 16-19</a:t>
            </a:r>
            <a:endParaRPr lang="en-US" sz="3200" dirty="0">
              <a:solidFill>
                <a:srgbClr val="C00000"/>
              </a:solidFill>
              <a:latin typeface="Arial Black" panose="020B0A04020102020204" pitchFamily="34" charset="0"/>
            </a:endParaRPr>
          </a:p>
          <a:p>
            <a:pPr marL="0" indent="0">
              <a:buNone/>
            </a:pPr>
            <a:r>
              <a:rPr lang="en-US" sz="3200" b="1" i="1" dirty="0">
                <a:solidFill>
                  <a:srgbClr val="002060"/>
                </a:solidFill>
                <a:latin typeface="Arial Black" panose="020B0A04020102020204" pitchFamily="34" charset="0"/>
              </a:rPr>
              <a:t>At this, she bowed down with her face to the ground. She asked him, “Why have I found such favor in your eyes that you notice me—a foreigner?” </a:t>
            </a:r>
            <a:r>
              <a:rPr lang="en-US" sz="3200" b="1" i="1" baseline="30000" dirty="0">
                <a:solidFill>
                  <a:srgbClr val="002060"/>
                </a:solidFill>
                <a:latin typeface="Arial Black" panose="020B0A04020102020204" pitchFamily="34" charset="0"/>
              </a:rPr>
              <a:t>11 </a:t>
            </a:r>
            <a:r>
              <a:rPr lang="en-US" sz="3200" b="1" i="1" dirty="0">
                <a:solidFill>
                  <a:srgbClr val="002060"/>
                </a:solidFill>
                <a:latin typeface="Arial Black" panose="020B0A04020102020204" pitchFamily="34" charset="0"/>
              </a:rPr>
              <a:t>Boaz replied, “I’ve been told all about what you have done for your mother-in-law since the death of your husband—how you left your father and mother and your homeland and came to live with a people you did not know before. May the </a:t>
            </a:r>
            <a:r>
              <a:rPr lang="en-US" sz="3200" b="1" i="1" cap="small" dirty="0">
                <a:solidFill>
                  <a:srgbClr val="002060"/>
                </a:solidFill>
                <a:latin typeface="Arial Black" panose="020B0A04020102020204" pitchFamily="34" charset="0"/>
              </a:rPr>
              <a:t>Lord</a:t>
            </a:r>
            <a:r>
              <a:rPr lang="en-US" sz="3200" b="1" i="1" dirty="0">
                <a:solidFill>
                  <a:srgbClr val="002060"/>
                </a:solidFill>
                <a:latin typeface="Arial Black" panose="020B0A04020102020204" pitchFamily="34" charset="0"/>
              </a:rPr>
              <a:t> repay you for what you have done. May you be richly rewarded by the </a:t>
            </a:r>
            <a:r>
              <a:rPr lang="en-US" sz="3200" b="1" i="1" cap="small" dirty="0">
                <a:solidFill>
                  <a:srgbClr val="002060"/>
                </a:solidFill>
                <a:latin typeface="Arial Black" panose="020B0A04020102020204" pitchFamily="34" charset="0"/>
              </a:rPr>
              <a:t>Lord</a:t>
            </a:r>
            <a:r>
              <a:rPr lang="en-US" sz="3200" b="1" i="1" dirty="0">
                <a:solidFill>
                  <a:srgbClr val="002060"/>
                </a:solidFill>
                <a:latin typeface="Arial Black" panose="020B0A04020102020204" pitchFamily="34" charset="0"/>
              </a:rPr>
              <a:t>, the God of Israel, under whose wings you have come to take refuge.”  </a:t>
            </a:r>
            <a:r>
              <a:rPr lang="en-US" sz="3200" b="1" i="1" dirty="0" smtClean="0">
                <a:solidFill>
                  <a:srgbClr val="002060"/>
                </a:solidFill>
                <a:latin typeface="Arial Black" panose="020B0A04020102020204" pitchFamily="34" charset="0"/>
              </a:rPr>
              <a:t> </a:t>
            </a:r>
            <a:r>
              <a:rPr lang="en-US" sz="3200" b="1" u="sng" dirty="0">
                <a:solidFill>
                  <a:srgbClr val="002060"/>
                </a:solidFill>
                <a:latin typeface="Arial Black" panose="020B0A04020102020204" pitchFamily="34" charset="0"/>
              </a:rPr>
              <a:t>Ruth 2:10-12 </a:t>
            </a:r>
            <a:r>
              <a:rPr lang="en-US" sz="3200" b="1" i="1" dirty="0">
                <a:solidFill>
                  <a:srgbClr val="002060"/>
                </a:solidFill>
                <a:latin typeface="Arial Black" panose="020B0A04020102020204" pitchFamily="34" charset="0"/>
              </a:rPr>
              <a:t> </a:t>
            </a:r>
            <a:endParaRPr lang="en-US" sz="3200" dirty="0">
              <a:solidFill>
                <a:srgbClr val="002060"/>
              </a:solidFill>
              <a:latin typeface="Arial Black" panose="020B0A04020102020204" pitchFamily="34" charset="0"/>
            </a:endParaRPr>
          </a:p>
          <a:p>
            <a:pPr marL="0" indent="0">
              <a:buNone/>
            </a:pPr>
            <a:r>
              <a:rPr lang="en-US" sz="3200" b="1" i="1" dirty="0">
                <a:solidFill>
                  <a:srgbClr val="C00000"/>
                </a:solidFill>
                <a:latin typeface="Arial Black" panose="020B0A04020102020204" pitchFamily="34" charset="0"/>
              </a:rPr>
              <a:t>And, I will be a Father to you, and you will be my sons and daughters, says the Lord Almighty.”</a:t>
            </a:r>
            <a:r>
              <a:rPr lang="en-US" sz="3200" b="1" i="1" baseline="30000" dirty="0">
                <a:solidFill>
                  <a:srgbClr val="C00000"/>
                </a:solidFill>
                <a:latin typeface="Arial Black" panose="020B0A04020102020204" pitchFamily="34" charset="0"/>
              </a:rPr>
              <a:t> </a:t>
            </a:r>
            <a:r>
              <a:rPr lang="en-US" sz="3200" b="1" i="1" dirty="0">
                <a:solidFill>
                  <a:srgbClr val="C00000"/>
                </a:solidFill>
                <a:latin typeface="Arial Black" panose="020B0A04020102020204" pitchFamily="34" charset="0"/>
              </a:rPr>
              <a:t> </a:t>
            </a:r>
            <a:r>
              <a:rPr lang="en-US" sz="3200" b="1" i="1" dirty="0" smtClean="0">
                <a:solidFill>
                  <a:srgbClr val="C00000"/>
                </a:solidFill>
                <a:latin typeface="Arial Black" panose="020B0A04020102020204" pitchFamily="34" charset="0"/>
              </a:rPr>
              <a:t>                                  </a:t>
            </a:r>
            <a:r>
              <a:rPr lang="en-US" sz="3200" b="1" u="sng" dirty="0">
                <a:solidFill>
                  <a:srgbClr val="C00000"/>
                </a:solidFill>
                <a:latin typeface="Arial Black" panose="020B0A04020102020204" pitchFamily="34" charset="0"/>
              </a:rPr>
              <a:t>II</a:t>
            </a:r>
            <a:r>
              <a:rPr lang="en-US" sz="3200" b="1" i="1" u="sng" dirty="0">
                <a:solidFill>
                  <a:srgbClr val="C00000"/>
                </a:solidFill>
                <a:latin typeface="Arial Black" panose="020B0A04020102020204" pitchFamily="34" charset="0"/>
              </a:rPr>
              <a:t> </a:t>
            </a:r>
            <a:r>
              <a:rPr lang="en-US" sz="3200" b="1" u="sng" dirty="0" smtClean="0">
                <a:solidFill>
                  <a:srgbClr val="C00000"/>
                </a:solidFill>
                <a:latin typeface="Arial Black" panose="020B0A04020102020204" pitchFamily="34" charset="0"/>
              </a:rPr>
              <a:t>Corinthians  </a:t>
            </a:r>
            <a:r>
              <a:rPr lang="en-US" sz="3200" b="1" u="sng" dirty="0">
                <a:solidFill>
                  <a:srgbClr val="C00000"/>
                </a:solidFill>
                <a:latin typeface="Arial Black" panose="020B0A04020102020204" pitchFamily="34" charset="0"/>
              </a:rPr>
              <a:t>6:18</a:t>
            </a:r>
            <a:r>
              <a:rPr lang="en-US" sz="3200" b="1" dirty="0">
                <a:solidFill>
                  <a:srgbClr val="C00000"/>
                </a:solidFill>
                <a:latin typeface="Arial Black" panose="020B0A04020102020204" pitchFamily="34" charset="0"/>
              </a:rPr>
              <a:t> </a:t>
            </a:r>
            <a:endParaRPr lang="en-US" sz="32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11534424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716" y="332852"/>
            <a:ext cx="10515600" cy="4454301"/>
          </a:xfrm>
        </p:spPr>
        <p:txBody>
          <a:bodyPr>
            <a:normAutofit fontScale="90000"/>
          </a:bodyPr>
          <a:lstStyle/>
          <a:p>
            <a:r>
              <a:rPr lang="en-US" sz="9800" b="1" dirty="0">
                <a:solidFill>
                  <a:srgbClr val="002060"/>
                </a:solidFill>
                <a:latin typeface="Arial Black" panose="020B0A04020102020204" pitchFamily="34" charset="0"/>
              </a:rPr>
              <a:t>Mary</a:t>
            </a:r>
            <a:r>
              <a:rPr lang="en-US" sz="9800" b="1" dirty="0">
                <a:latin typeface="Arial Black" panose="020B0A04020102020204" pitchFamily="34" charset="0"/>
              </a:rPr>
              <a:t> – A Mom Whose Son Died for Others</a:t>
            </a:r>
            <a:r>
              <a:rPr lang="en-US" sz="9800" b="1" u="sng" dirty="0">
                <a:latin typeface="Arial Black" panose="020B0A04020102020204" pitchFamily="34" charset="0"/>
              </a:rPr>
              <a:t> </a:t>
            </a:r>
            <a:r>
              <a:rPr lang="en-US" sz="9800" dirty="0">
                <a:latin typeface="Arial Black" panose="020B0A04020102020204" pitchFamily="34" charset="0"/>
              </a:rPr>
              <a:t/>
            </a:r>
            <a:br>
              <a:rPr lang="en-US" sz="9800" dirty="0">
                <a:latin typeface="Arial Black" panose="020B0A04020102020204" pitchFamily="34" charset="0"/>
              </a:rPr>
            </a:br>
            <a:r>
              <a:rPr lang="en-US" b="1" dirty="0"/>
              <a:t> </a:t>
            </a:r>
            <a:r>
              <a:rPr lang="en-US" dirty="0"/>
              <a:t/>
            </a:r>
            <a:br>
              <a:rPr lang="en-US" dirty="0"/>
            </a:br>
            <a:endParaRPr lang="en-US" dirty="0"/>
          </a:p>
        </p:txBody>
      </p:sp>
      <p:sp>
        <p:nvSpPr>
          <p:cNvPr id="3" name="Content Placeholder 2"/>
          <p:cNvSpPr>
            <a:spLocks noGrp="1"/>
          </p:cNvSpPr>
          <p:nvPr>
            <p:ph idx="1"/>
          </p:nvPr>
        </p:nvSpPr>
        <p:spPr>
          <a:xfrm>
            <a:off x="225911" y="4679577"/>
            <a:ext cx="11779623" cy="1497386"/>
          </a:xfrm>
        </p:spPr>
        <p:txBody>
          <a:bodyPr>
            <a:noAutofit/>
          </a:bodyPr>
          <a:lstStyle/>
          <a:p>
            <a:pPr marL="0" indent="0" algn="ctr">
              <a:buNone/>
            </a:pPr>
            <a:r>
              <a:rPr lang="en-US" sz="6600" b="1" u="sng" dirty="0" smtClean="0">
                <a:solidFill>
                  <a:srgbClr val="C00000"/>
                </a:solidFill>
                <a:effectLst>
                  <a:outerShdw blurRad="38100" dist="38100" dir="2700000" algn="tl">
                    <a:srgbClr val="000000">
                      <a:alpha val="43137"/>
                    </a:srgbClr>
                  </a:outerShdw>
                </a:effectLst>
                <a:latin typeface="Arial Black" panose="020B0A04020102020204" pitchFamily="34" charset="0"/>
              </a:rPr>
              <a:t>Thanks</a:t>
            </a:r>
            <a:r>
              <a:rPr lang="en-US" sz="6600" b="1" dirty="0" smtClean="0">
                <a:solidFill>
                  <a:srgbClr val="C00000"/>
                </a:solidFill>
                <a:effectLst>
                  <a:outerShdw blurRad="38100" dist="38100" dir="2700000" algn="tl">
                    <a:srgbClr val="000000">
                      <a:alpha val="43137"/>
                    </a:srgbClr>
                  </a:outerShdw>
                </a:effectLst>
                <a:latin typeface="Arial Black" panose="020B0A04020102020204" pitchFamily="34" charset="0"/>
              </a:rPr>
              <a:t> for Those Who </a:t>
            </a:r>
          </a:p>
          <a:p>
            <a:pPr marL="0" indent="0" algn="ctr">
              <a:buNone/>
            </a:pPr>
            <a:r>
              <a:rPr lang="en-US" sz="6600" b="1" dirty="0" smtClean="0">
                <a:solidFill>
                  <a:srgbClr val="C00000"/>
                </a:solidFill>
                <a:effectLst>
                  <a:outerShdw blurRad="38100" dist="38100" dir="2700000" algn="tl">
                    <a:srgbClr val="000000">
                      <a:alpha val="43137"/>
                    </a:srgbClr>
                  </a:outerShdw>
                </a:effectLst>
                <a:latin typeface="Arial Black" panose="020B0A04020102020204" pitchFamily="34" charset="0"/>
              </a:rPr>
              <a:t>Sacrificed for Us.</a:t>
            </a:r>
            <a:r>
              <a:rPr lang="en-US" sz="6600" dirty="0" smtClean="0">
                <a:solidFill>
                  <a:srgbClr val="C00000"/>
                </a:solidFill>
                <a:effectLst>
                  <a:outerShdw blurRad="38100" dist="38100" dir="2700000" algn="tl">
                    <a:srgbClr val="000000">
                      <a:alpha val="43137"/>
                    </a:srgbClr>
                  </a:outerShdw>
                </a:effectLst>
                <a:latin typeface="Arial Black" panose="020B0A04020102020204" pitchFamily="34" charset="0"/>
              </a:rPr>
              <a:t/>
            </a:r>
            <a:br>
              <a:rPr lang="en-US" sz="6600" dirty="0" smtClean="0">
                <a:solidFill>
                  <a:srgbClr val="C00000"/>
                </a:solidFill>
                <a:effectLst>
                  <a:outerShdw blurRad="38100" dist="38100" dir="2700000" algn="tl">
                    <a:srgbClr val="000000">
                      <a:alpha val="43137"/>
                    </a:srgbClr>
                  </a:outerShdw>
                </a:effectLst>
                <a:latin typeface="Arial Black" panose="020B0A04020102020204" pitchFamily="34" charset="0"/>
              </a:rPr>
            </a:br>
            <a:endParaRPr lang="en-US" sz="6600" dirty="0">
              <a:solidFill>
                <a:srgbClr val="C00000"/>
              </a:solidFill>
              <a:effectLst>
                <a:outerShdw blurRad="38100" dist="38100" dir="2700000" algn="tl">
                  <a:srgbClr val="000000">
                    <a:alpha val="43137"/>
                  </a:srgbClr>
                </a:outerShdw>
              </a:effectLst>
              <a:latin typeface="Arial Black" panose="020B0A040201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0" y="2448709"/>
            <a:ext cx="3810000" cy="2269864"/>
          </a:xfrm>
          <a:prstGeom prst="rect">
            <a:avLst/>
          </a:prstGeom>
        </p:spPr>
      </p:pic>
    </p:spTree>
    <p:extLst>
      <p:ext uri="{BB962C8B-B14F-4D97-AF65-F5344CB8AC3E}">
        <p14:creationId xmlns:p14="http://schemas.microsoft.com/office/powerpoint/2010/main" val="13044649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699" y="1344705"/>
            <a:ext cx="11074101" cy="5335793"/>
          </a:xfrm>
        </p:spPr>
        <p:txBody>
          <a:bodyPr>
            <a:noAutofit/>
          </a:bodyPr>
          <a:lstStyle/>
          <a:p>
            <a:pPr algn="ctr"/>
            <a:r>
              <a:rPr lang="en-US" sz="7200" b="1" dirty="0">
                <a:solidFill>
                  <a:srgbClr val="C00000"/>
                </a:solidFill>
                <a:latin typeface="Arial Black" panose="020B0A04020102020204" pitchFamily="34" charset="0"/>
              </a:rPr>
              <a:t>1.  </a:t>
            </a:r>
            <a:r>
              <a:rPr lang="en-US" sz="7200" b="1" dirty="0" smtClean="0">
                <a:latin typeface="Arial Black" panose="020B0A04020102020204" pitchFamily="34" charset="0"/>
              </a:rPr>
              <a:t/>
            </a:r>
            <a:br>
              <a:rPr lang="en-US" sz="7200" b="1" dirty="0" smtClean="0">
                <a:latin typeface="Arial Black" panose="020B0A04020102020204" pitchFamily="34" charset="0"/>
              </a:rPr>
            </a:br>
            <a:r>
              <a:rPr lang="en-US" sz="7200" b="1" dirty="0" smtClean="0">
                <a:solidFill>
                  <a:srgbClr val="002060"/>
                </a:solidFill>
                <a:latin typeface="Arial Black" panose="020B0A04020102020204" pitchFamily="34" charset="0"/>
              </a:rPr>
              <a:t>Mary </a:t>
            </a:r>
            <a:r>
              <a:rPr lang="en-US" sz="7200" b="1" dirty="0">
                <a:solidFill>
                  <a:srgbClr val="002060"/>
                </a:solidFill>
                <a:latin typeface="Arial Black" panose="020B0A04020102020204" pitchFamily="34" charset="0"/>
              </a:rPr>
              <a:t>watched Jesus </a:t>
            </a:r>
            <a:r>
              <a:rPr lang="en-US" sz="7200" b="1" u="sng" dirty="0">
                <a:solidFill>
                  <a:srgbClr val="002060"/>
                </a:solidFill>
                <a:latin typeface="Arial Black" panose="020B0A04020102020204" pitchFamily="34" charset="0"/>
              </a:rPr>
              <a:t>die</a:t>
            </a:r>
            <a:r>
              <a:rPr lang="en-US" sz="7200" b="1" dirty="0">
                <a:solidFill>
                  <a:srgbClr val="002060"/>
                </a:solidFill>
                <a:latin typeface="Arial Black" panose="020B0A04020102020204" pitchFamily="34" charset="0"/>
              </a:rPr>
              <a:t> for the world. </a:t>
            </a:r>
            <a:r>
              <a:rPr lang="en-US" sz="7200" b="1" dirty="0" smtClean="0">
                <a:solidFill>
                  <a:srgbClr val="002060"/>
                </a:solidFill>
                <a:latin typeface="Arial Black" panose="020B0A04020102020204" pitchFamily="34" charset="0"/>
              </a:rPr>
              <a:t/>
            </a:r>
            <a:br>
              <a:rPr lang="en-US" sz="7200" b="1" dirty="0" smtClean="0">
                <a:solidFill>
                  <a:srgbClr val="002060"/>
                </a:solidFill>
                <a:latin typeface="Arial Black" panose="020B0A04020102020204" pitchFamily="34" charset="0"/>
              </a:rPr>
            </a:br>
            <a:r>
              <a:rPr lang="en-US" sz="7200" b="1" dirty="0" smtClean="0">
                <a:solidFill>
                  <a:srgbClr val="002060"/>
                </a:solidFill>
                <a:latin typeface="Arial Black" panose="020B0A04020102020204" pitchFamily="34" charset="0"/>
              </a:rPr>
              <a:t>     </a:t>
            </a:r>
            <a:r>
              <a:rPr lang="en-US" sz="7200" b="1" dirty="0">
                <a:solidFill>
                  <a:srgbClr val="C00000"/>
                </a:solidFill>
                <a:latin typeface="Arial Black" panose="020B0A04020102020204" pitchFamily="34" charset="0"/>
              </a:rPr>
              <a:t>He </a:t>
            </a:r>
            <a:r>
              <a:rPr lang="en-US" sz="7200" b="1" u="sng" dirty="0">
                <a:solidFill>
                  <a:srgbClr val="C00000"/>
                </a:solidFill>
                <a:latin typeface="Arial Black" panose="020B0A04020102020204" pitchFamily="34" charset="0"/>
              </a:rPr>
              <a:t>gave</a:t>
            </a:r>
            <a:r>
              <a:rPr lang="en-US" sz="7200" b="1" dirty="0">
                <a:solidFill>
                  <a:srgbClr val="C00000"/>
                </a:solidFill>
                <a:latin typeface="Arial Black" panose="020B0A04020102020204" pitchFamily="34" charset="0"/>
              </a:rPr>
              <a:t> His life so others can live </a:t>
            </a:r>
            <a:r>
              <a:rPr lang="en-US" sz="7200" b="1" u="sng" dirty="0">
                <a:solidFill>
                  <a:srgbClr val="C00000"/>
                </a:solidFill>
                <a:latin typeface="Arial Black" panose="020B0A04020102020204" pitchFamily="34" charset="0"/>
              </a:rPr>
              <a:t>free</a:t>
            </a:r>
            <a:r>
              <a:rPr lang="en-US" sz="7200" b="1" dirty="0">
                <a:solidFill>
                  <a:srgbClr val="C00000"/>
                </a:solidFill>
                <a:latin typeface="Arial Black" panose="020B0A04020102020204" pitchFamily="34" charset="0"/>
              </a:rPr>
              <a:t>.  </a:t>
            </a:r>
            <a:r>
              <a:rPr lang="en-US" sz="7200" dirty="0">
                <a:solidFill>
                  <a:srgbClr val="002060"/>
                </a:solidFill>
                <a:latin typeface="Arial Black" panose="020B0A04020102020204" pitchFamily="34" charset="0"/>
              </a:rPr>
              <a:t/>
            </a:r>
            <a:br>
              <a:rPr lang="en-US" sz="7200" dirty="0">
                <a:solidFill>
                  <a:srgbClr val="002060"/>
                </a:solidFill>
                <a:latin typeface="Arial Black" panose="020B0A04020102020204" pitchFamily="34" charset="0"/>
              </a:rPr>
            </a:br>
            <a:endParaRPr lang="en-US" sz="7200" dirty="0">
              <a:solidFill>
                <a:srgbClr val="002060"/>
              </a:solidFill>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0362" y="0"/>
            <a:ext cx="3241638" cy="2183802"/>
          </a:xfrm>
          <a:prstGeom prst="rect">
            <a:avLst/>
          </a:prstGeom>
        </p:spPr>
      </p:pic>
    </p:spTree>
    <p:extLst>
      <p:ext uri="{BB962C8B-B14F-4D97-AF65-F5344CB8AC3E}">
        <p14:creationId xmlns:p14="http://schemas.microsoft.com/office/powerpoint/2010/main" val="3980997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667" y="172122"/>
            <a:ext cx="11747351" cy="7196866"/>
          </a:xfrm>
        </p:spPr>
        <p:txBody>
          <a:bodyPr>
            <a:normAutofit lnSpcReduction="10000"/>
          </a:bodyPr>
          <a:lstStyle/>
          <a:p>
            <a:pPr marL="0" indent="0">
              <a:buNone/>
            </a:pPr>
            <a:r>
              <a:rPr lang="en-US" sz="3200" b="1" u="sng" dirty="0">
                <a:solidFill>
                  <a:srgbClr val="002060"/>
                </a:solidFill>
                <a:latin typeface="Arial Black" panose="020B0A04020102020204" pitchFamily="34" charset="0"/>
              </a:rPr>
              <a:t>John 19: </a:t>
            </a:r>
            <a:r>
              <a:rPr lang="en-US" sz="3200" b="1" u="sng" dirty="0" smtClean="0">
                <a:solidFill>
                  <a:srgbClr val="002060"/>
                </a:solidFill>
                <a:latin typeface="Arial Black" panose="020B0A04020102020204" pitchFamily="34" charset="0"/>
              </a:rPr>
              <a:t>25 </a:t>
            </a:r>
            <a:r>
              <a:rPr lang="en-US" sz="3200" b="1" i="1" dirty="0" smtClean="0">
                <a:solidFill>
                  <a:srgbClr val="002060"/>
                </a:solidFill>
                <a:latin typeface="Arial Black" panose="020B0A04020102020204" pitchFamily="34" charset="0"/>
              </a:rPr>
              <a:t>– </a:t>
            </a:r>
            <a:r>
              <a:rPr lang="en-US" sz="3200" i="1" baseline="30000" dirty="0">
                <a:solidFill>
                  <a:srgbClr val="002060"/>
                </a:solidFill>
                <a:latin typeface="Arial Black" panose="020B0A04020102020204" pitchFamily="34" charset="0"/>
              </a:rPr>
              <a:t> </a:t>
            </a:r>
            <a:r>
              <a:rPr lang="en-US" sz="3200" i="1" dirty="0">
                <a:solidFill>
                  <a:srgbClr val="002060"/>
                </a:solidFill>
                <a:latin typeface="Arial Black" panose="020B0A04020102020204" pitchFamily="34" charset="0"/>
              </a:rPr>
              <a:t>Near the cross of Jesus stood his mother, his mother’s sister, Mary the wife of Clopas, and Mary Magdalene. </a:t>
            </a:r>
            <a:r>
              <a:rPr lang="en-US" sz="3200" i="1" baseline="30000" dirty="0">
                <a:solidFill>
                  <a:srgbClr val="002060"/>
                </a:solidFill>
                <a:latin typeface="Arial Black" panose="020B0A04020102020204" pitchFamily="34" charset="0"/>
              </a:rPr>
              <a:t>26 </a:t>
            </a:r>
            <a:r>
              <a:rPr lang="en-US" sz="3200" i="1" dirty="0">
                <a:solidFill>
                  <a:srgbClr val="002060"/>
                </a:solidFill>
                <a:latin typeface="Arial Black" panose="020B0A04020102020204" pitchFamily="34" charset="0"/>
              </a:rPr>
              <a:t>When Jesus saw his mother there, and the disciple whom he loved standing nearby, he said to her, “</a:t>
            </a:r>
            <a:r>
              <a:rPr lang="en-US" sz="3200" i="1" dirty="0" smtClean="0">
                <a:solidFill>
                  <a:srgbClr val="002060"/>
                </a:solidFill>
                <a:latin typeface="Arial Black" panose="020B0A04020102020204" pitchFamily="34" charset="0"/>
              </a:rPr>
              <a:t>Woman, here </a:t>
            </a:r>
            <a:r>
              <a:rPr lang="en-US" sz="3200" i="1" dirty="0">
                <a:solidFill>
                  <a:srgbClr val="002060"/>
                </a:solidFill>
                <a:latin typeface="Arial Black" panose="020B0A04020102020204" pitchFamily="34" charset="0"/>
              </a:rPr>
              <a:t>is your son,” </a:t>
            </a:r>
            <a:r>
              <a:rPr lang="en-US" sz="3200" i="1" baseline="30000" dirty="0">
                <a:solidFill>
                  <a:srgbClr val="002060"/>
                </a:solidFill>
                <a:latin typeface="Arial Black" panose="020B0A04020102020204" pitchFamily="34" charset="0"/>
              </a:rPr>
              <a:t>27 </a:t>
            </a:r>
            <a:r>
              <a:rPr lang="en-US" sz="3200" i="1" dirty="0">
                <a:solidFill>
                  <a:srgbClr val="002060"/>
                </a:solidFill>
                <a:latin typeface="Arial Black" panose="020B0A04020102020204" pitchFamily="34" charset="0"/>
              </a:rPr>
              <a:t>and to the disciple, “Here is your mother.” From that time on, this disciple took her into his home.</a:t>
            </a:r>
            <a:endParaRPr lang="en-US" sz="3200" b="1" i="1" dirty="0" smtClean="0">
              <a:solidFill>
                <a:srgbClr val="002060"/>
              </a:solidFill>
              <a:latin typeface="Arial Black" panose="020B0A04020102020204" pitchFamily="34" charset="0"/>
            </a:endParaRPr>
          </a:p>
          <a:p>
            <a:pPr marL="0" indent="0" algn="ctr">
              <a:buNone/>
            </a:pPr>
            <a:r>
              <a:rPr lang="en-US" sz="3200" b="1" u="sng" dirty="0" smtClean="0">
                <a:solidFill>
                  <a:srgbClr val="C00000"/>
                </a:solidFill>
                <a:latin typeface="Arial Black" panose="020B0A04020102020204" pitchFamily="34" charset="0"/>
              </a:rPr>
              <a:t>John </a:t>
            </a:r>
            <a:r>
              <a:rPr lang="en-US" sz="3200" b="1" u="sng" dirty="0">
                <a:solidFill>
                  <a:srgbClr val="C00000"/>
                </a:solidFill>
                <a:latin typeface="Arial Black" panose="020B0A04020102020204" pitchFamily="34" charset="0"/>
              </a:rPr>
              <a:t>15: </a:t>
            </a:r>
            <a:r>
              <a:rPr lang="en-US" sz="3200" b="1" u="sng" dirty="0" smtClean="0">
                <a:solidFill>
                  <a:srgbClr val="C00000"/>
                </a:solidFill>
                <a:latin typeface="Arial Black" panose="020B0A04020102020204" pitchFamily="34" charset="0"/>
              </a:rPr>
              <a:t>13 </a:t>
            </a:r>
            <a:r>
              <a:rPr lang="en-US" sz="3200" b="1" i="1" dirty="0" smtClean="0">
                <a:solidFill>
                  <a:srgbClr val="C00000"/>
                </a:solidFill>
                <a:latin typeface="Arial Black" panose="020B0A04020102020204" pitchFamily="34" charset="0"/>
              </a:rPr>
              <a:t>– </a:t>
            </a:r>
            <a:r>
              <a:rPr lang="en-US" sz="3200" i="1" baseline="30000" dirty="0">
                <a:solidFill>
                  <a:srgbClr val="C00000"/>
                </a:solidFill>
                <a:latin typeface="Arial Black" panose="020B0A04020102020204" pitchFamily="34" charset="0"/>
              </a:rPr>
              <a:t> </a:t>
            </a:r>
            <a:r>
              <a:rPr lang="en-US" sz="3200" i="1" dirty="0">
                <a:solidFill>
                  <a:srgbClr val="C00000"/>
                </a:solidFill>
                <a:latin typeface="Arial Black" panose="020B0A04020102020204" pitchFamily="34" charset="0"/>
              </a:rPr>
              <a:t>Greater love has no one than this: to lay down one’s life for one’s friends.</a:t>
            </a:r>
            <a:endParaRPr lang="en-US" sz="3200" b="1" i="1" dirty="0" smtClean="0">
              <a:solidFill>
                <a:srgbClr val="C00000"/>
              </a:solidFill>
              <a:latin typeface="Arial Black" panose="020B0A04020102020204" pitchFamily="34" charset="0"/>
            </a:endParaRPr>
          </a:p>
          <a:p>
            <a:pPr marL="0" indent="0">
              <a:buNone/>
            </a:pPr>
            <a:r>
              <a:rPr lang="en-US" sz="3200" b="1" u="sng" dirty="0" smtClean="0">
                <a:solidFill>
                  <a:srgbClr val="002060"/>
                </a:solidFill>
                <a:latin typeface="Arial Black" panose="020B0A04020102020204" pitchFamily="34" charset="0"/>
              </a:rPr>
              <a:t>Matthew 20:28 </a:t>
            </a:r>
            <a:r>
              <a:rPr lang="en-US" sz="3200" b="1" i="1" dirty="0" smtClean="0">
                <a:solidFill>
                  <a:srgbClr val="002060"/>
                </a:solidFill>
                <a:latin typeface="Arial Black" panose="020B0A04020102020204" pitchFamily="34" charset="0"/>
              </a:rPr>
              <a:t>– </a:t>
            </a:r>
            <a:r>
              <a:rPr lang="en-US" sz="3200" i="1" baseline="30000" dirty="0">
                <a:solidFill>
                  <a:srgbClr val="002060"/>
                </a:solidFill>
                <a:latin typeface="Arial Black" panose="020B0A04020102020204" pitchFamily="34" charset="0"/>
              </a:rPr>
              <a:t> </a:t>
            </a:r>
            <a:r>
              <a:rPr lang="en-US" sz="3200" i="1" dirty="0">
                <a:solidFill>
                  <a:srgbClr val="002060"/>
                </a:solidFill>
                <a:latin typeface="Arial Black" panose="020B0A04020102020204" pitchFamily="34" charset="0"/>
              </a:rPr>
              <a:t>just as the Son of Man did not come to be served, but to serve, and to give his life as a ransom for many.”</a:t>
            </a:r>
            <a:endParaRPr lang="en-US" sz="3200" b="1" i="1" dirty="0" smtClean="0">
              <a:solidFill>
                <a:srgbClr val="002060"/>
              </a:solidFill>
              <a:latin typeface="Arial Black" panose="020B0A04020102020204" pitchFamily="34" charset="0"/>
            </a:endParaRPr>
          </a:p>
          <a:p>
            <a:pPr marL="0" indent="0" algn="r">
              <a:buNone/>
            </a:pPr>
            <a:r>
              <a:rPr lang="en-US" sz="3200" b="1" u="sng" dirty="0" smtClean="0">
                <a:solidFill>
                  <a:srgbClr val="C00000"/>
                </a:solidFill>
                <a:latin typeface="Arial Black" panose="020B0A04020102020204" pitchFamily="34" charset="0"/>
              </a:rPr>
              <a:t>Romans </a:t>
            </a:r>
            <a:r>
              <a:rPr lang="en-US" sz="3200" b="1" u="sng" dirty="0">
                <a:solidFill>
                  <a:srgbClr val="C00000"/>
                </a:solidFill>
                <a:latin typeface="Arial Black" panose="020B0A04020102020204" pitchFamily="34" charset="0"/>
              </a:rPr>
              <a:t>5:8 </a:t>
            </a:r>
            <a:r>
              <a:rPr lang="en-US" sz="3200" b="1" i="1" dirty="0" smtClean="0">
                <a:solidFill>
                  <a:srgbClr val="C00000"/>
                </a:solidFill>
                <a:latin typeface="Arial Black" panose="020B0A04020102020204" pitchFamily="34" charset="0"/>
              </a:rPr>
              <a:t>– </a:t>
            </a:r>
            <a:r>
              <a:rPr lang="en-US" sz="3200" i="1" baseline="30000" dirty="0">
                <a:solidFill>
                  <a:srgbClr val="C00000"/>
                </a:solidFill>
                <a:latin typeface="Arial Black" panose="020B0A04020102020204" pitchFamily="34" charset="0"/>
              </a:rPr>
              <a:t> </a:t>
            </a:r>
            <a:r>
              <a:rPr lang="en-US" sz="3200" i="1" dirty="0">
                <a:solidFill>
                  <a:srgbClr val="C00000"/>
                </a:solidFill>
                <a:latin typeface="Arial Black" panose="020B0A04020102020204" pitchFamily="34" charset="0"/>
              </a:rPr>
              <a:t>But God demonstrates his own love for us in this: While we were still sinners, Christ died for us.</a:t>
            </a:r>
            <a:endParaRPr lang="en-US" sz="3200" b="1" i="1" dirty="0" smtClean="0">
              <a:solidFill>
                <a:srgbClr val="C00000"/>
              </a:solidFill>
              <a:latin typeface="Arial Black" panose="020B0A04020102020204" pitchFamily="34" charset="0"/>
            </a:endParaRPr>
          </a:p>
          <a:p>
            <a:pPr marL="0" indent="0">
              <a:buNone/>
            </a:pPr>
            <a:r>
              <a:rPr lang="en-US" b="1" i="1" dirty="0" smtClean="0"/>
              <a:t> </a:t>
            </a:r>
            <a:endParaRPr lang="en-US" dirty="0"/>
          </a:p>
          <a:p>
            <a:endParaRPr lang="en-US" dirty="0"/>
          </a:p>
        </p:txBody>
      </p:sp>
    </p:spTree>
    <p:extLst>
      <p:ext uri="{BB962C8B-B14F-4D97-AF65-F5344CB8AC3E}">
        <p14:creationId xmlns:p14="http://schemas.microsoft.com/office/powerpoint/2010/main" val="36969645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098" y="736226"/>
            <a:ext cx="11456894" cy="5470264"/>
          </a:xfrm>
        </p:spPr>
        <p:txBody>
          <a:bodyPr>
            <a:noAutofit/>
          </a:bodyPr>
          <a:lstStyle/>
          <a:p>
            <a:r>
              <a:rPr lang="en-US" sz="6600" b="1" dirty="0">
                <a:solidFill>
                  <a:srgbClr val="002060"/>
                </a:solidFill>
                <a:latin typeface="Arial Black" panose="020B0A04020102020204" pitchFamily="34" charset="0"/>
              </a:rPr>
              <a:t>Mary’s </a:t>
            </a:r>
            <a:r>
              <a:rPr lang="en-US" sz="6600" b="1" u="sng" dirty="0" smtClean="0">
                <a:solidFill>
                  <a:srgbClr val="002060"/>
                </a:solidFill>
                <a:latin typeface="Arial Black" panose="020B0A04020102020204" pitchFamily="34" charset="0"/>
              </a:rPr>
              <a:t>heart</a:t>
            </a:r>
            <a:r>
              <a:rPr lang="en-US" sz="6600" b="1" dirty="0">
                <a:solidFill>
                  <a:srgbClr val="002060"/>
                </a:solidFill>
                <a:latin typeface="Arial Black" panose="020B0A04020102020204" pitchFamily="34" charset="0"/>
              </a:rPr>
              <a:t/>
            </a:r>
            <a:br>
              <a:rPr lang="en-US" sz="6600" b="1" dirty="0">
                <a:solidFill>
                  <a:srgbClr val="002060"/>
                </a:solidFill>
                <a:latin typeface="Arial Black" panose="020B0A04020102020204" pitchFamily="34" charset="0"/>
              </a:rPr>
            </a:br>
            <a:r>
              <a:rPr lang="en-US" sz="6600" b="1" dirty="0" smtClean="0">
                <a:solidFill>
                  <a:srgbClr val="002060"/>
                </a:solidFill>
                <a:latin typeface="Arial Black" panose="020B0A04020102020204" pitchFamily="34" charset="0"/>
              </a:rPr>
              <a:t>broke </a:t>
            </a:r>
            <a:r>
              <a:rPr lang="en-US" sz="6600" b="1" dirty="0">
                <a:solidFill>
                  <a:srgbClr val="002060"/>
                </a:solidFill>
                <a:latin typeface="Arial Black" panose="020B0A04020102020204" pitchFamily="34" charset="0"/>
              </a:rPr>
              <a:t>when Jesus suffered and died.  </a:t>
            </a:r>
            <a:r>
              <a:rPr lang="en-US" sz="6600" b="1" dirty="0" smtClean="0">
                <a:solidFill>
                  <a:srgbClr val="002060"/>
                </a:solidFill>
                <a:latin typeface="Arial Black" panose="020B0A04020102020204" pitchFamily="34" charset="0"/>
              </a:rPr>
              <a:t/>
            </a:r>
            <a:br>
              <a:rPr lang="en-US" sz="6600" b="1" dirty="0" smtClean="0">
                <a:solidFill>
                  <a:srgbClr val="002060"/>
                </a:solidFill>
                <a:latin typeface="Arial Black" panose="020B0A04020102020204" pitchFamily="34" charset="0"/>
              </a:rPr>
            </a:br>
            <a:r>
              <a:rPr lang="en-US" sz="6600" b="1" dirty="0" smtClean="0">
                <a:solidFill>
                  <a:srgbClr val="C00000"/>
                </a:solidFill>
                <a:effectLst>
                  <a:outerShdw blurRad="38100" dist="38100" dir="2700000" algn="tl">
                    <a:srgbClr val="000000">
                      <a:alpha val="43137"/>
                    </a:srgbClr>
                  </a:outerShdw>
                </a:effectLst>
                <a:latin typeface="Arial Black" panose="020B0A04020102020204" pitchFamily="34" charset="0"/>
              </a:rPr>
              <a:t>Jesus</a:t>
            </a:r>
            <a:r>
              <a:rPr lang="en-US" sz="6600" b="1" dirty="0">
                <a:solidFill>
                  <a:srgbClr val="C00000"/>
                </a:solidFill>
                <a:effectLst>
                  <a:outerShdw blurRad="38100" dist="38100" dir="2700000" algn="tl">
                    <a:srgbClr val="000000">
                      <a:alpha val="43137"/>
                    </a:srgbClr>
                  </a:outerShdw>
                </a:effectLst>
                <a:latin typeface="Arial Black" panose="020B0A04020102020204" pitchFamily="34" charset="0"/>
              </a:rPr>
              <a:t>’ </a:t>
            </a:r>
            <a:r>
              <a:rPr lang="en-US" sz="6600" b="1" u="sng" dirty="0">
                <a:solidFill>
                  <a:srgbClr val="C00000"/>
                </a:solidFill>
                <a:effectLst>
                  <a:outerShdw blurRad="38100" dist="38100" dir="2700000" algn="tl">
                    <a:srgbClr val="000000">
                      <a:alpha val="43137"/>
                    </a:srgbClr>
                  </a:outerShdw>
                </a:effectLst>
                <a:latin typeface="Arial Black" panose="020B0A04020102020204" pitchFamily="34" charset="0"/>
              </a:rPr>
              <a:t>heart</a:t>
            </a:r>
            <a:r>
              <a:rPr lang="en-US" sz="6600" b="1" dirty="0">
                <a:solidFill>
                  <a:srgbClr val="C00000"/>
                </a:solidFill>
                <a:effectLst>
                  <a:outerShdw blurRad="38100" dist="38100" dir="2700000" algn="tl">
                    <a:srgbClr val="000000">
                      <a:alpha val="43137"/>
                    </a:srgbClr>
                  </a:outerShdw>
                </a:effectLst>
                <a:latin typeface="Arial Black" panose="020B0A04020102020204" pitchFamily="34" charset="0"/>
              </a:rPr>
              <a:t> broke for His mom. </a:t>
            </a:r>
            <a:endParaRPr lang="en-US" sz="6600" dirty="0">
              <a:solidFill>
                <a:srgbClr val="C00000"/>
              </a:solidFill>
              <a:effectLst>
                <a:outerShdw blurRad="38100" dist="38100" dir="2700000" algn="tl">
                  <a:srgbClr val="000000">
                    <a:alpha val="43137"/>
                  </a:srgbClr>
                </a:outerShdw>
              </a:effectLst>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0362" y="0"/>
            <a:ext cx="3241638" cy="2183802"/>
          </a:xfrm>
          <a:prstGeom prst="rect">
            <a:avLst/>
          </a:prstGeom>
        </p:spPr>
      </p:pic>
    </p:spTree>
    <p:extLst>
      <p:ext uri="{BB962C8B-B14F-4D97-AF65-F5344CB8AC3E}">
        <p14:creationId xmlns:p14="http://schemas.microsoft.com/office/powerpoint/2010/main" val="15144425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237</Words>
  <Application>Microsoft Office PowerPoint</Application>
  <PresentationFormat>Widescreen</PresentationFormat>
  <Paragraphs>50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Algerian</vt:lpstr>
      <vt:lpstr>Arial</vt:lpstr>
      <vt:lpstr>Arial Black</vt:lpstr>
      <vt:lpstr>Calibri</vt:lpstr>
      <vt:lpstr>Calibri Light</vt:lpstr>
      <vt:lpstr>Office Theme</vt:lpstr>
      <vt:lpstr>    </vt:lpstr>
      <vt:lpstr>But you will receive power when the Holy Spirit comes on you,  and you will be My witnesses…   </vt:lpstr>
      <vt:lpstr> Who is your         Bible Hero ?   </vt:lpstr>
      <vt:lpstr>May:     Witness #5: Mary, Jesus’ Mother   A Willing Witness for God  </vt:lpstr>
      <vt:lpstr>PowerPoint Presentation</vt:lpstr>
      <vt:lpstr>Mary – A Mom Whose Son Died for Others    </vt:lpstr>
      <vt:lpstr>1.   Mary watched Jesus die for the world.       He gave His life so others can live free.   </vt:lpstr>
      <vt:lpstr>PowerPoint Presentation</vt:lpstr>
      <vt:lpstr>Mary’s heart broke when Jesus suffered and died.   Jesus’ heart broke for His mom. </vt:lpstr>
      <vt:lpstr>2.  Jesus took care of his mother’s needs       even as He was dying on the cross. </vt:lpstr>
      <vt:lpstr>PowerPoint Presentation</vt:lpstr>
      <vt:lpstr>PowerPoint Presentation</vt:lpstr>
      <vt:lpstr>A new relationship was established from the cross – the relationship of the Church. </vt:lpstr>
      <vt:lpstr>3.  Mary loved Jesus and was proud of Him.  </vt:lpstr>
      <vt:lpstr>PowerPoint Presentation</vt:lpstr>
      <vt:lpstr>Children, live to make your parents proud.  Parents, live to make your children strong.</vt:lpstr>
      <vt:lpstr>4.  Those who live faithful and sacrificially           will receive eternal blessings and life!  </vt:lpstr>
      <vt:lpstr>PowerPoint Presentation</vt:lpstr>
      <vt:lpstr> Giving by (One) provides freedom for all !   </vt:lpstr>
    </vt:vector>
  </TitlesOfParts>
  <Company>Cross Roads United Methodist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Cross Roads UMC Anderson</dc:creator>
  <cp:lastModifiedBy>Aaron Blackford</cp:lastModifiedBy>
  <cp:revision>14</cp:revision>
  <dcterms:created xsi:type="dcterms:W3CDTF">2015-05-23T01:32:45Z</dcterms:created>
  <dcterms:modified xsi:type="dcterms:W3CDTF">2015-05-24T11:04:24Z</dcterms:modified>
</cp:coreProperties>
</file>