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60" r:id="rId6"/>
    <p:sldId id="261" r:id="rId7"/>
    <p:sldId id="262" r:id="rId8"/>
    <p:sldId id="267" r:id="rId9"/>
    <p:sldId id="279" r:id="rId10"/>
    <p:sldId id="263" r:id="rId11"/>
    <p:sldId id="273" r:id="rId12"/>
    <p:sldId id="264" r:id="rId13"/>
    <p:sldId id="269" r:id="rId14"/>
    <p:sldId id="270" r:id="rId15"/>
    <p:sldId id="271" r:id="rId16"/>
    <p:sldId id="274" r:id="rId17"/>
    <p:sldId id="275" r:id="rId18"/>
    <p:sldId id="276" r:id="rId19"/>
    <p:sldId id="272" r:id="rId20"/>
    <p:sldId id="277"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80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68" y="17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C38847-F99B-46E8-8F33-52B73DE53CAF}" type="datetimeFigureOut">
              <a:rPr lang="en-US" smtClean="0"/>
              <a:pPr/>
              <a:t>5/10/2015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A6627-7A90-4004-BF3C-6095B31EBE9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C38847-F99B-46E8-8F33-52B73DE53CAF}" type="datetimeFigureOut">
              <a:rPr lang="en-US" smtClean="0"/>
              <a:pPr/>
              <a:t>5/10/2015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A6627-7A90-4004-BF3C-6095B31EBE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C38847-F99B-46E8-8F33-52B73DE53CAF}" type="datetimeFigureOut">
              <a:rPr lang="en-US" smtClean="0"/>
              <a:pPr/>
              <a:t>5/10/2015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A6627-7A90-4004-BF3C-6095B31EBE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C38847-F99B-46E8-8F33-52B73DE53CAF}" type="datetimeFigureOut">
              <a:rPr lang="en-US" smtClean="0"/>
              <a:pPr/>
              <a:t>5/10/2015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A6627-7A90-4004-BF3C-6095B31EBE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C38847-F99B-46E8-8F33-52B73DE53CAF}" type="datetimeFigureOut">
              <a:rPr lang="en-US" smtClean="0"/>
              <a:pPr/>
              <a:t>5/10/2015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A6627-7A90-4004-BF3C-6095B31EBE9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C38847-F99B-46E8-8F33-52B73DE53CAF}" type="datetimeFigureOut">
              <a:rPr lang="en-US" smtClean="0"/>
              <a:pPr/>
              <a:t>5/10/2015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9A6627-7A90-4004-BF3C-6095B31EBE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C38847-F99B-46E8-8F33-52B73DE53CAF}" type="datetimeFigureOut">
              <a:rPr lang="en-US" smtClean="0"/>
              <a:pPr/>
              <a:t>5/10/2015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9A6627-7A90-4004-BF3C-6095B31EBE9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C38847-F99B-46E8-8F33-52B73DE53CAF}" type="datetimeFigureOut">
              <a:rPr lang="en-US" smtClean="0"/>
              <a:pPr/>
              <a:t>5/10/2015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9A6627-7A90-4004-BF3C-6095B31EBE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C38847-F99B-46E8-8F33-52B73DE53CAF}" type="datetimeFigureOut">
              <a:rPr lang="en-US" smtClean="0"/>
              <a:pPr/>
              <a:t>5/10/2015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9A6627-7A90-4004-BF3C-6095B31EBE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C38847-F99B-46E8-8F33-52B73DE53CAF}" type="datetimeFigureOut">
              <a:rPr lang="en-US" smtClean="0"/>
              <a:pPr/>
              <a:t>5/10/2015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9A6627-7A90-4004-BF3C-6095B31EBE9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C38847-F99B-46E8-8F33-52B73DE53CAF}" type="datetimeFigureOut">
              <a:rPr lang="en-US" smtClean="0"/>
              <a:pPr/>
              <a:t>5/10/2015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9A6627-7A90-4004-BF3C-6095B31EBE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C38847-F99B-46E8-8F33-52B73DE53CAF}" type="datetimeFigureOut">
              <a:rPr lang="en-US" smtClean="0"/>
              <a:pPr/>
              <a:t>5/10/2015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9A6627-7A90-4004-BF3C-6095B31EBE9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biblegateway.com/passage/?search=Psalm+100:1-3&amp;version=NIV"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others_Day.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sky-nature-backgrounds-wallpapers.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57200" y="1828800"/>
            <a:ext cx="8229600" cy="4572000"/>
          </a:xfrm>
        </p:spPr>
        <p:style>
          <a:lnRef idx="1">
            <a:schemeClr val="accent1"/>
          </a:lnRef>
          <a:fillRef idx="2">
            <a:schemeClr val="accent1"/>
          </a:fillRef>
          <a:effectRef idx="1">
            <a:schemeClr val="accent1"/>
          </a:effectRef>
          <a:fontRef idx="minor">
            <a:schemeClr val="dk1"/>
          </a:fontRef>
        </p:style>
        <p:txBody>
          <a:bodyPr>
            <a:normAutofit/>
          </a:bodyPr>
          <a:lstStyle/>
          <a:p>
            <a:r>
              <a:rPr lang="en-US" dirty="0" smtClean="0"/>
              <a:t>IV. THE LORD HAS BLESSED US AND PLACED US IN </a:t>
            </a:r>
            <a:r>
              <a:rPr lang="en-US" u="sng" dirty="0" smtClean="0"/>
              <a:t>LIFE</a:t>
            </a:r>
            <a:r>
              <a:rPr lang="en-US" dirty="0" smtClean="0"/>
              <a:t> AND TIME BY HIS </a:t>
            </a:r>
            <a:r>
              <a:rPr lang="en-US" u="sng" dirty="0" smtClean="0"/>
              <a:t>DESIGN</a:t>
            </a:r>
            <a:r>
              <a:rPr lang="en-US" dirty="0" smtClean="0"/>
              <a:t>…BE </a:t>
            </a:r>
            <a:r>
              <a:rPr lang="en-US" u="sng" dirty="0" smtClean="0"/>
              <a:t>THANKFUL</a:t>
            </a:r>
            <a:r>
              <a:rPr lang="en-US" dirty="0" smtClean="0"/>
              <a:t>!</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057400"/>
            <a:ext cx="7848600" cy="4495800"/>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endParaRPr lang="en-US" dirty="0" smtClean="0"/>
          </a:p>
          <a:p>
            <a:pPr>
              <a:buNone/>
            </a:pPr>
            <a:endParaRPr lang="en-US" b="1" dirty="0" smtClean="0"/>
          </a:p>
          <a:p>
            <a:pPr>
              <a:buNone/>
            </a:pPr>
            <a:endParaRPr lang="en-US" b="1" dirty="0" smtClean="0"/>
          </a:p>
          <a:p>
            <a:pPr>
              <a:buNone/>
            </a:pPr>
            <a:r>
              <a:rPr lang="en-US" baseline="30000" dirty="0" smtClean="0"/>
              <a:t>1 </a:t>
            </a:r>
            <a:r>
              <a:rPr lang="en-US" dirty="0" smtClean="0"/>
              <a:t>Shout for joy to the </a:t>
            </a:r>
            <a:r>
              <a:rPr lang="en-US" cap="small" dirty="0" smtClean="0"/>
              <a:t>Lord</a:t>
            </a:r>
            <a:r>
              <a:rPr lang="en-US" dirty="0" smtClean="0"/>
              <a:t>, all the earth.</a:t>
            </a:r>
          </a:p>
          <a:p>
            <a:pPr>
              <a:buNone/>
            </a:pPr>
            <a:r>
              <a:rPr lang="en-US" baseline="30000" dirty="0" smtClean="0"/>
              <a:t>2 </a:t>
            </a:r>
            <a:r>
              <a:rPr lang="en-US" dirty="0" smtClean="0"/>
              <a:t>    Worship the </a:t>
            </a:r>
            <a:r>
              <a:rPr lang="en-US" cap="small" dirty="0" smtClean="0"/>
              <a:t>Lord</a:t>
            </a:r>
            <a:r>
              <a:rPr lang="en-US" dirty="0" smtClean="0"/>
              <a:t> with gladness;</a:t>
            </a:r>
            <a:br>
              <a:rPr lang="en-US" dirty="0" smtClean="0"/>
            </a:br>
            <a:r>
              <a:rPr lang="en-US" dirty="0" smtClean="0"/>
              <a:t>   come before him with joyful songs.</a:t>
            </a:r>
          </a:p>
          <a:p>
            <a:pPr>
              <a:buNone/>
            </a:pPr>
            <a:r>
              <a:rPr lang="en-US" baseline="30000" dirty="0" smtClean="0"/>
              <a:t>3 </a:t>
            </a:r>
            <a:r>
              <a:rPr lang="en-US" dirty="0" smtClean="0"/>
              <a:t>Know that the </a:t>
            </a:r>
            <a:r>
              <a:rPr lang="en-US" cap="small" dirty="0" smtClean="0"/>
              <a:t>Lord</a:t>
            </a:r>
            <a:r>
              <a:rPr lang="en-US" dirty="0" smtClean="0"/>
              <a:t> is God.</a:t>
            </a:r>
            <a:br>
              <a:rPr lang="en-US" dirty="0" smtClean="0"/>
            </a:br>
            <a:r>
              <a:rPr lang="en-US" dirty="0" smtClean="0"/>
              <a:t>    It is he who made us, and we are his</a:t>
            </a:r>
            <a:r>
              <a:rPr lang="en-US" baseline="30000" dirty="0" smtClean="0"/>
              <a:t>[</a:t>
            </a:r>
            <a:r>
              <a:rPr lang="en-US" baseline="30000" dirty="0" smtClean="0">
                <a:hlinkClick r:id="rId2" tooltip="See footnote a"/>
              </a:rPr>
              <a:t>a</a:t>
            </a:r>
            <a:r>
              <a:rPr lang="en-US" baseline="30000" dirty="0" smtClean="0"/>
              <a:t>]</a:t>
            </a:r>
            <a:r>
              <a:rPr lang="en-US" dirty="0" smtClean="0"/>
              <a:t>;</a:t>
            </a:r>
            <a:br>
              <a:rPr lang="en-US" dirty="0" smtClean="0"/>
            </a:br>
            <a:r>
              <a:rPr lang="en-US" dirty="0" smtClean="0"/>
              <a:t>    we are his people, the sheep of his pasture.</a:t>
            </a:r>
          </a:p>
          <a:p>
            <a:endParaRPr lang="en-US" dirty="0"/>
          </a:p>
        </p:txBody>
      </p:sp>
      <p:pic>
        <p:nvPicPr>
          <p:cNvPr id="4" name="Picture 3" descr="thjoy.jpg"/>
          <p:cNvPicPr>
            <a:picLocks noChangeAspect="1"/>
          </p:cNvPicPr>
          <p:nvPr/>
        </p:nvPicPr>
        <p:blipFill>
          <a:blip r:embed="rId3"/>
          <a:stretch>
            <a:fillRect/>
          </a:stretch>
        </p:blipFill>
        <p:spPr>
          <a:xfrm>
            <a:off x="533400" y="685800"/>
            <a:ext cx="7848600" cy="2514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h.4jpg.jpg"/>
          <p:cNvPicPr>
            <a:picLocks noChangeAspect="1"/>
          </p:cNvPicPr>
          <p:nvPr/>
        </p:nvPicPr>
        <p:blipFill>
          <a:blip r:embed="rId2"/>
          <a:stretch>
            <a:fillRect/>
          </a:stretch>
        </p:blipFill>
        <p:spPr>
          <a:xfrm>
            <a:off x="0" y="-1"/>
            <a:ext cx="9144000" cy="6858001"/>
          </a:xfrm>
          <a:prstGeom prst="rect">
            <a:avLst/>
          </a:prstGeom>
        </p:spPr>
      </p:pic>
      <p:sp>
        <p:nvSpPr>
          <p:cNvPr id="2" name="Title 1"/>
          <p:cNvSpPr>
            <a:spLocks noGrp="1"/>
          </p:cNvSpPr>
          <p:nvPr>
            <p:ph type="title"/>
          </p:nvPr>
        </p:nvSpPr>
        <p:spPr>
          <a:xfrm>
            <a:off x="457200" y="274638"/>
            <a:ext cx="8229600" cy="2087562"/>
          </a:xfrm>
        </p:spPr>
        <p:style>
          <a:lnRef idx="1">
            <a:schemeClr val="dk1"/>
          </a:lnRef>
          <a:fillRef idx="2">
            <a:schemeClr val="dk1"/>
          </a:fillRef>
          <a:effectRef idx="1">
            <a:schemeClr val="dk1"/>
          </a:effectRef>
          <a:fontRef idx="minor">
            <a:schemeClr val="dk1"/>
          </a:fontRef>
        </p:style>
        <p:txBody>
          <a:bodyPr>
            <a:noAutofit/>
          </a:bodyPr>
          <a:lstStyle/>
          <a:p>
            <a:r>
              <a:rPr lang="en-US" dirty="0" smtClean="0"/>
              <a:t>V. LIFE IS FULL OF </a:t>
            </a:r>
            <a:r>
              <a:rPr lang="en-US" u="sng" dirty="0" smtClean="0"/>
              <a:t>CHALLENGES</a:t>
            </a:r>
            <a:r>
              <a:rPr lang="en-US" dirty="0" smtClean="0"/>
              <a:t>, EVEN </a:t>
            </a:r>
            <a:r>
              <a:rPr lang="en-US" u="sng" dirty="0" smtClean="0"/>
              <a:t>MARY</a:t>
            </a:r>
            <a:r>
              <a:rPr lang="en-US" dirty="0" smtClean="0"/>
              <a:t> HAD CHALLENGES </a:t>
            </a:r>
            <a:br>
              <a:rPr lang="en-US" dirty="0" smtClean="0"/>
            </a:br>
            <a:r>
              <a:rPr lang="en-US" dirty="0" smtClean="0"/>
              <a:t>LUKE 2:41-25</a:t>
            </a:r>
            <a:endParaRPr lang="en-US" dirty="0"/>
          </a:p>
        </p:txBody>
      </p:sp>
      <p:pic>
        <p:nvPicPr>
          <p:cNvPr id="4" name="Picture 3" descr="jesus mary joseph.jpg"/>
          <p:cNvPicPr>
            <a:picLocks noChangeAspect="1"/>
          </p:cNvPicPr>
          <p:nvPr/>
        </p:nvPicPr>
        <p:blipFill>
          <a:blip r:embed="rId3"/>
          <a:stretch>
            <a:fillRect/>
          </a:stretch>
        </p:blipFill>
        <p:spPr>
          <a:xfrm>
            <a:off x="3505200" y="2590800"/>
            <a:ext cx="5328182" cy="3605403"/>
          </a:xfrm>
          <a:prstGeom prst="rect">
            <a:avLst/>
          </a:prstGeom>
        </p:spPr>
      </p:pic>
      <p:pic>
        <p:nvPicPr>
          <p:cNvPr id="6" name="Picture 5" descr="jmjjpg.jpg"/>
          <p:cNvPicPr>
            <a:picLocks noChangeAspect="1"/>
          </p:cNvPicPr>
          <p:nvPr/>
        </p:nvPicPr>
        <p:blipFill>
          <a:blip r:embed="rId4"/>
          <a:stretch>
            <a:fillRect/>
          </a:stretch>
        </p:blipFill>
        <p:spPr>
          <a:xfrm>
            <a:off x="228600" y="3048000"/>
            <a:ext cx="3048000" cy="21640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for-powerpoint.jpg"/>
          <p:cNvPicPr>
            <a:picLocks noChangeAspect="1"/>
          </p:cNvPicPr>
          <p:nvPr/>
        </p:nvPicPr>
        <p:blipFill>
          <a:blip r:embed="rId2"/>
          <a:stretch>
            <a:fillRect/>
          </a:stretch>
        </p:blipFill>
        <p:spPr>
          <a:xfrm>
            <a:off x="0" y="0"/>
            <a:ext cx="9144000" cy="6858000"/>
          </a:xfrm>
          <a:prstGeom prst="rect">
            <a:avLst/>
          </a:prstGeom>
        </p:spPr>
      </p:pic>
      <p:pic>
        <p:nvPicPr>
          <p:cNvPr id="4" name="Picture 3" descr="lost2.jpg"/>
          <p:cNvPicPr>
            <a:picLocks noChangeAspect="1"/>
          </p:cNvPicPr>
          <p:nvPr/>
        </p:nvPicPr>
        <p:blipFill>
          <a:blip r:embed="rId3"/>
          <a:stretch>
            <a:fillRect/>
          </a:stretch>
        </p:blipFill>
        <p:spPr>
          <a:xfrm>
            <a:off x="914400" y="685800"/>
            <a:ext cx="7620000" cy="5715000"/>
          </a:xfrm>
          <a:prstGeom prst="rect">
            <a:avLst/>
          </a:prstGeom>
        </p:spPr>
      </p:pic>
      <p:sp>
        <p:nvSpPr>
          <p:cNvPr id="6" name="Rectangle 5"/>
          <p:cNvSpPr/>
          <p:nvPr/>
        </p:nvSpPr>
        <p:spPr>
          <a:xfrm>
            <a:off x="7962900" y="6629400"/>
            <a:ext cx="1143000" cy="228600"/>
          </a:xfrm>
          <a:prstGeom prst="rect">
            <a:avLst/>
          </a:prstGeom>
          <a:solidFill>
            <a:srgbClr val="5A80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ark-blue-floral-theme-powerpoint-powerpoint-backgrounds.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229600" cy="5821362"/>
          </a:xfrm>
        </p:spPr>
        <p:style>
          <a:lnRef idx="1">
            <a:schemeClr val="accent1"/>
          </a:lnRef>
          <a:fillRef idx="2">
            <a:schemeClr val="accent1"/>
          </a:fillRef>
          <a:effectRef idx="1">
            <a:schemeClr val="accent1"/>
          </a:effectRef>
          <a:fontRef idx="minor">
            <a:schemeClr val="dk1"/>
          </a:fontRef>
        </p:style>
        <p:txBody>
          <a:bodyPr>
            <a:normAutofit/>
          </a:bodyPr>
          <a:lstStyle/>
          <a:p>
            <a:r>
              <a:rPr lang="en-US" b="1" dirty="0" smtClean="0"/>
              <a:t>VI. LIFE IS FULL OF CHALLENGES AND DIFFICULTIES, CHOOSE GOD’S WAY OF </a:t>
            </a:r>
            <a:r>
              <a:rPr lang="en-US" b="1" u="sng" dirty="0" smtClean="0"/>
              <a:t>FAITH</a:t>
            </a:r>
            <a:r>
              <a:rPr lang="en-US" b="1" dirty="0" smtClean="0"/>
              <a:t>, </a:t>
            </a:r>
            <a:r>
              <a:rPr lang="en-US" b="1" u="sng" dirty="0" smtClean="0"/>
              <a:t>TRUST</a:t>
            </a:r>
            <a:r>
              <a:rPr lang="en-US" b="1" dirty="0" smtClean="0"/>
              <a:t> AND </a:t>
            </a:r>
            <a:r>
              <a:rPr lang="en-US" b="1" u="sng" dirty="0" smtClean="0"/>
              <a:t>JOY.</a:t>
            </a:r>
            <a:endParaRPr lang="en-US" b="1" u="sng"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ing.jpg"/>
          <p:cNvPicPr>
            <a:picLocks noChangeAspect="1"/>
          </p:cNvPicPr>
          <p:nvPr/>
        </p:nvPicPr>
        <p:blipFill>
          <a:blip r:embed="rId2"/>
          <a:stretch>
            <a:fillRect/>
          </a:stretch>
        </p:blipFill>
        <p:spPr>
          <a:xfrm>
            <a:off x="1" y="0"/>
            <a:ext cx="9143998" cy="6857999"/>
          </a:xfrm>
          <a:prstGeom prst="rect">
            <a:avLst/>
          </a:prstGeom>
        </p:spPr>
      </p:pic>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dirty="0" smtClean="0"/>
              <a:t>JAMES 1:2-5</a:t>
            </a:r>
            <a:endParaRPr lang="en-US"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a:bodyPr>
          <a:lstStyle/>
          <a:p>
            <a:pPr>
              <a:buNone/>
            </a:pPr>
            <a:r>
              <a:rPr lang="en-US" baseline="30000" dirty="0" smtClean="0"/>
              <a:t>2 </a:t>
            </a:r>
            <a:r>
              <a:rPr lang="en-US" dirty="0" smtClean="0"/>
              <a:t>…when troubles of any kind come your way, consider it an opportunity for great joy. </a:t>
            </a:r>
            <a:r>
              <a:rPr lang="en-US" baseline="30000" dirty="0" smtClean="0"/>
              <a:t>3 </a:t>
            </a:r>
            <a:r>
              <a:rPr lang="en-US" dirty="0" smtClean="0"/>
              <a:t>For you know that when your faith is tested, your endurance has a chance to grow. </a:t>
            </a:r>
            <a:r>
              <a:rPr lang="en-US" baseline="30000" dirty="0" smtClean="0"/>
              <a:t>4 </a:t>
            </a:r>
            <a:r>
              <a:rPr lang="en-US" dirty="0" smtClean="0"/>
              <a:t>So let it grow, for when your endurance is fully developed, you will be perfect and complete, needing nothing. </a:t>
            </a:r>
            <a:r>
              <a:rPr lang="en-US" baseline="30000" dirty="0" smtClean="0"/>
              <a:t>5 </a:t>
            </a:r>
            <a:r>
              <a:rPr lang="en-US" dirty="0" smtClean="0"/>
              <a:t>If you need wisdom, ask our generous God, and He will give it to you. He will not rebuke you for asking.</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ark-blue-floral-theme-powerpoint-powerpoint-backgrounds.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57200" y="1219200"/>
            <a:ext cx="8229600" cy="3810000"/>
          </a:xfrm>
        </p:spPr>
        <p:style>
          <a:lnRef idx="1">
            <a:schemeClr val="accent1"/>
          </a:lnRef>
          <a:fillRef idx="2">
            <a:schemeClr val="accent1"/>
          </a:fillRef>
          <a:effectRef idx="1">
            <a:schemeClr val="accent1"/>
          </a:effectRef>
          <a:fontRef idx="minor">
            <a:schemeClr val="dk1"/>
          </a:fontRef>
        </p:style>
        <p:txBody>
          <a:bodyPr>
            <a:normAutofit/>
          </a:bodyPr>
          <a:lstStyle/>
          <a:p>
            <a:r>
              <a:rPr lang="en-US" dirty="0" smtClean="0"/>
              <a:t>VII. ALWAYS </a:t>
            </a:r>
            <a:r>
              <a:rPr lang="en-US" u="sng" dirty="0" smtClean="0"/>
              <a:t>SERVE</a:t>
            </a:r>
            <a:r>
              <a:rPr lang="en-US" dirty="0" smtClean="0"/>
              <a:t> AND </a:t>
            </a:r>
            <a:r>
              <a:rPr lang="en-US" u="sng" dirty="0" smtClean="0"/>
              <a:t>WORSHIP</a:t>
            </a:r>
            <a:r>
              <a:rPr lang="en-US" dirty="0" smtClean="0"/>
              <a:t> GOD WHO LOVES YOU WITH AN </a:t>
            </a:r>
            <a:r>
              <a:rPr lang="en-US" u="sng" dirty="0" smtClean="0"/>
              <a:t>UNFAILING</a:t>
            </a:r>
            <a:r>
              <a:rPr lang="en-US" dirty="0" smtClean="0"/>
              <a:t> LOVE.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ing.jpg"/>
          <p:cNvPicPr>
            <a:picLocks noChangeAspect="1"/>
          </p:cNvPicPr>
          <p:nvPr/>
        </p:nvPicPr>
        <p:blipFill>
          <a:blip r:embed="rId2"/>
          <a:stretch>
            <a:fillRect/>
          </a:stretch>
        </p:blipFill>
        <p:spPr>
          <a:xfrm>
            <a:off x="-1" y="1"/>
            <a:ext cx="9144001" cy="6858000"/>
          </a:xfrm>
          <a:prstGeom prst="rect">
            <a:avLst/>
          </a:prstGeom>
        </p:spPr>
      </p:pic>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dirty="0" smtClean="0"/>
              <a:t>PSALM 27:8,10</a:t>
            </a:r>
            <a:endParaRPr lang="en-US" dirty="0"/>
          </a:p>
        </p:txBody>
      </p:sp>
      <p:sp>
        <p:nvSpPr>
          <p:cNvPr id="3" name="Content Placeholder 2"/>
          <p:cNvSpPr>
            <a:spLocks noGrp="1"/>
          </p:cNvSpPr>
          <p:nvPr>
            <p:ph idx="1"/>
          </p:nvPr>
        </p:nvSpPr>
        <p:spPr>
          <a:xfrm>
            <a:off x="457200" y="2057400"/>
            <a:ext cx="8229600" cy="4068763"/>
          </a:xfrm>
        </p:spPr>
        <p:style>
          <a:lnRef idx="1">
            <a:schemeClr val="accent1"/>
          </a:lnRef>
          <a:fillRef idx="2">
            <a:schemeClr val="accent1"/>
          </a:fillRef>
          <a:effectRef idx="1">
            <a:schemeClr val="accent1"/>
          </a:effectRef>
          <a:fontRef idx="minor">
            <a:schemeClr val="dk1"/>
          </a:fontRef>
        </p:style>
        <p:txBody>
          <a:bodyPr>
            <a:normAutofit/>
          </a:bodyPr>
          <a:lstStyle/>
          <a:p>
            <a:pPr>
              <a:buNone/>
            </a:pPr>
            <a:r>
              <a:rPr lang="en-US" sz="4000" dirty="0" smtClean="0"/>
              <a:t>v. 8 - My heart says of you, “Seek his face!”  Your face, </a:t>
            </a:r>
            <a:r>
              <a:rPr lang="en-US" sz="4000" cap="small" dirty="0" smtClean="0"/>
              <a:t>Lord</a:t>
            </a:r>
            <a:r>
              <a:rPr lang="en-US" sz="4000" dirty="0" smtClean="0"/>
              <a:t>, I will seek.</a:t>
            </a:r>
          </a:p>
          <a:p>
            <a:pPr>
              <a:buNone/>
            </a:pPr>
            <a:endParaRPr lang="en-US" sz="4000" dirty="0" smtClean="0"/>
          </a:p>
          <a:p>
            <a:pPr>
              <a:buNone/>
            </a:pPr>
            <a:r>
              <a:rPr lang="en-US" sz="4000" dirty="0" smtClean="0"/>
              <a:t>v. 10 - </a:t>
            </a:r>
            <a:r>
              <a:rPr lang="en-US" sz="4000" baseline="30000" dirty="0" smtClean="0"/>
              <a:t> </a:t>
            </a:r>
            <a:r>
              <a:rPr lang="en-US" sz="4000" dirty="0" smtClean="0"/>
              <a:t>Though my father and mother forsake me, the </a:t>
            </a:r>
            <a:r>
              <a:rPr lang="en-US" sz="4000" cap="small" dirty="0" smtClean="0"/>
              <a:t>Lord</a:t>
            </a:r>
            <a:r>
              <a:rPr lang="en-US" sz="4000" dirty="0" smtClean="0"/>
              <a:t> will receive me.</a:t>
            </a:r>
            <a:endParaRPr lang="en-US" sz="40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ing.jpg"/>
          <p:cNvPicPr>
            <a:picLocks noChangeAspect="1"/>
          </p:cNvPicPr>
          <p:nvPr/>
        </p:nvPicPr>
        <p:blipFill>
          <a:blip r:embed="rId2"/>
          <a:stretch>
            <a:fillRect/>
          </a:stretch>
        </p:blipFill>
        <p:spPr>
          <a:xfrm>
            <a:off x="-1" y="1"/>
            <a:ext cx="9144001" cy="6858000"/>
          </a:xfrm>
          <a:prstGeom prst="rect">
            <a:avLst/>
          </a:prstGeom>
        </p:spPr>
      </p:pic>
      <p:sp>
        <p:nvSpPr>
          <p:cNvPr id="2" name="Title 1"/>
          <p:cNvSpPr>
            <a:spLocks noGrp="1"/>
          </p:cNvSpPr>
          <p:nvPr>
            <p:ph type="title"/>
          </p:nvPr>
        </p:nvSpPr>
        <p:spPr>
          <a:xfrm>
            <a:off x="381000" y="1447800"/>
            <a:ext cx="8382000" cy="4114800"/>
          </a:xfrm>
        </p:spPr>
        <p:style>
          <a:lnRef idx="1">
            <a:schemeClr val="accent1"/>
          </a:lnRef>
          <a:fillRef idx="2">
            <a:schemeClr val="accent1"/>
          </a:fillRef>
          <a:effectRef idx="1">
            <a:schemeClr val="accent1"/>
          </a:effectRef>
          <a:fontRef idx="minor">
            <a:schemeClr val="dk1"/>
          </a:fontRef>
        </p:style>
        <p:txBody>
          <a:bodyPr>
            <a:normAutofit/>
          </a:bodyPr>
          <a:lstStyle/>
          <a:p>
            <a:r>
              <a:rPr lang="en-US" dirty="0" smtClean="0"/>
              <a:t>VIII. CONFESS AND </a:t>
            </a:r>
            <a:r>
              <a:rPr lang="en-US" u="sng" dirty="0" smtClean="0"/>
              <a:t>RESOLVE</a:t>
            </a:r>
            <a:r>
              <a:rPr lang="en-US" dirty="0" smtClean="0"/>
              <a:t> TO FOLLOW CHRIST IN </a:t>
            </a:r>
            <a:r>
              <a:rPr lang="en-US" u="sng" dirty="0" smtClean="0"/>
              <a:t>HUMILITY</a:t>
            </a:r>
            <a:r>
              <a:rPr lang="en-US" dirty="0" smtClean="0"/>
              <a:t>, </a:t>
            </a:r>
            <a:r>
              <a:rPr lang="en-US" u="sng" dirty="0" smtClean="0"/>
              <a:t>FORGIVENESS</a:t>
            </a:r>
            <a:r>
              <a:rPr lang="en-US" dirty="0" smtClean="0"/>
              <a:t> AND </a:t>
            </a:r>
            <a:r>
              <a:rPr lang="en-US" u="sng" dirty="0" smtClean="0"/>
              <a:t>LOVE.</a:t>
            </a:r>
            <a:endParaRPr lang="en-US" u="sng"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ue-sky-nature-backgrounds-wallpapers.jpg"/>
          <p:cNvPicPr>
            <a:picLocks noChangeAspect="1"/>
          </p:cNvPicPr>
          <p:nvPr/>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457200" y="1676400"/>
            <a:ext cx="8229600" cy="5181600"/>
          </a:xfrm>
        </p:spPr>
        <p:txBody>
          <a:bodyPr>
            <a:normAutofit fontScale="70000" lnSpcReduction="20000"/>
          </a:bodyPr>
          <a:lstStyle/>
          <a:p>
            <a:pPr>
              <a:buNone/>
            </a:pPr>
            <a:r>
              <a:rPr lang="en-US" sz="4900" dirty="0" smtClean="0"/>
              <a:t>“</a:t>
            </a:r>
            <a:r>
              <a:rPr lang="en-US" sz="4900" dirty="0"/>
              <a:t>Our heavenly Father, who by thy love has made us, </a:t>
            </a:r>
            <a:r>
              <a:rPr lang="en-US" sz="4900" dirty="0" smtClean="0"/>
              <a:t>and through </a:t>
            </a:r>
            <a:r>
              <a:rPr lang="en-US" sz="4900" dirty="0"/>
              <a:t>your love has kept us, and in your love would make us perfectly complete: We humbly confess that we have not loved you with all our heart and soul and mind and strength, and that we have not loved one another as Christ has loved us. Your life is within our souls, but our selfishness has hindered your work in us. We have not lived by faith. We have resisted your Spirit. We have neglected your </a:t>
            </a:r>
            <a:r>
              <a:rPr lang="en-US" sz="4900" dirty="0" smtClean="0"/>
              <a:t>inspirations…</a:t>
            </a:r>
            <a:endParaRPr lang="en-US" sz="4900" dirty="0"/>
          </a:p>
          <a:p>
            <a:pPr>
              <a:buNone/>
            </a:pP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h.4jpg.jpg"/>
          <p:cNvPicPr>
            <a:picLocks noChangeAspect="1"/>
          </p:cNvPicPr>
          <p:nvPr/>
        </p:nvPicPr>
        <p:blipFill>
          <a:blip r:embed="rId2"/>
          <a:stretch>
            <a:fillRect/>
          </a:stretch>
        </p:blipFill>
        <p:spPr>
          <a:xfrm>
            <a:off x="0" y="-1"/>
            <a:ext cx="9144000" cy="6858001"/>
          </a:xfrm>
          <a:prstGeom prst="rect">
            <a:avLst/>
          </a:prstGeom>
        </p:spPr>
      </p:pic>
      <p:sp>
        <p:nvSpPr>
          <p:cNvPr id="2" name="Title 1"/>
          <p:cNvSpPr>
            <a:spLocks noGrp="1"/>
          </p:cNvSpPr>
          <p:nvPr>
            <p:ph type="title"/>
          </p:nvPr>
        </p:nvSpPr>
        <p:spPr>
          <a:xfrm>
            <a:off x="457200" y="274638"/>
            <a:ext cx="8229600" cy="1401762"/>
          </a:xfrm>
        </p:spPr>
        <p:style>
          <a:lnRef idx="2">
            <a:schemeClr val="accent2"/>
          </a:lnRef>
          <a:fillRef idx="1">
            <a:schemeClr val="lt1"/>
          </a:fillRef>
          <a:effectRef idx="0">
            <a:schemeClr val="accent2"/>
          </a:effectRef>
          <a:fontRef idx="minor">
            <a:schemeClr val="dk1"/>
          </a:fontRef>
        </p:style>
        <p:txBody>
          <a:bodyPr>
            <a:noAutofit/>
          </a:bodyPr>
          <a:lstStyle/>
          <a:p>
            <a:r>
              <a:rPr lang="en-US" dirty="0" smtClean="0"/>
              <a:t>I. MOTHERHOOD: WHAT A GIFT</a:t>
            </a:r>
            <a:br>
              <a:rPr lang="en-US" dirty="0" smtClean="0"/>
            </a:br>
            <a:r>
              <a:rPr lang="en-US" dirty="0" smtClean="0"/>
              <a:t>THE GIFT OF </a:t>
            </a:r>
            <a:r>
              <a:rPr lang="en-US" u="sng" dirty="0" smtClean="0"/>
              <a:t>LIFE</a:t>
            </a:r>
            <a:endParaRPr lang="en-US" u="sng" dirty="0"/>
          </a:p>
        </p:txBody>
      </p:sp>
      <p:pic>
        <p:nvPicPr>
          <p:cNvPr id="8" name="Content Placeholder 7" descr="mom-with-newborn-baby.jpg"/>
          <p:cNvPicPr>
            <a:picLocks noGrp="1" noChangeAspect="1"/>
          </p:cNvPicPr>
          <p:nvPr>
            <p:ph idx="1"/>
          </p:nvPr>
        </p:nvPicPr>
        <p:blipFill>
          <a:blip r:embed="rId3"/>
          <a:stretch>
            <a:fillRect/>
          </a:stretch>
        </p:blipFill>
        <p:spPr>
          <a:xfrm>
            <a:off x="976192" y="1967705"/>
            <a:ext cx="7024808" cy="4659789"/>
          </a:xfr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ue-sky-nature-backgrounds-wallpapers.jpg"/>
          <p:cNvPicPr>
            <a:picLocks noChangeAspect="1"/>
          </p:cNvPicPr>
          <p:nvPr/>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457200" y="1981200"/>
            <a:ext cx="8229600" cy="4144963"/>
          </a:xfrm>
        </p:spPr>
        <p:txBody>
          <a:bodyPr/>
          <a:lstStyle/>
          <a:p>
            <a:pPr>
              <a:buNone/>
            </a:pPr>
            <a:r>
              <a:rPr lang="en-US" sz="3600" dirty="0" smtClean="0"/>
              <a:t>Forgive what we have been; help us to amend what we are; and in your Spirit direct what we shall be; that you may come into the full glory of your creation, in us and in all men; through Jesus Christ our Lord. Amen.”</a:t>
            </a:r>
          </a:p>
          <a:p>
            <a:pPr>
              <a:buNone/>
            </a:pP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ckground-for-powerpoint.jpg"/>
          <p:cNvPicPr>
            <a:picLocks noChangeAspect="1"/>
          </p:cNvPicPr>
          <p:nvPr/>
        </p:nvPicPr>
        <p:blipFill>
          <a:blip r:embed="rId2"/>
          <a:stretch>
            <a:fillRect/>
          </a:stretch>
        </p:blipFill>
        <p:spPr>
          <a:xfrm>
            <a:off x="0" y="-228600"/>
            <a:ext cx="9144000" cy="7086600"/>
          </a:xfrm>
          <a:prstGeom prst="rect">
            <a:avLst/>
          </a:prstGeom>
        </p:spPr>
      </p:pic>
      <p:sp>
        <p:nvSpPr>
          <p:cNvPr id="2" name="Title 1"/>
          <p:cNvSpPr>
            <a:spLocks noGrp="1"/>
          </p:cNvSpPr>
          <p:nvPr>
            <p:ph type="title"/>
          </p:nvPr>
        </p:nvSpPr>
        <p:spPr>
          <a:ln>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dirty="0" smtClean="0"/>
              <a:t>WOMEN OF CROSS ROADS, WE LOVE YOU AND ARE THANKFUL FOR YOU!!!</a:t>
            </a:r>
            <a:endParaRPr lang="en-US" dirty="0"/>
          </a:p>
        </p:txBody>
      </p:sp>
      <p:pic>
        <p:nvPicPr>
          <p:cNvPr id="12" name="Picture 11" descr="gods love.jpg"/>
          <p:cNvPicPr>
            <a:picLocks noChangeAspect="1"/>
          </p:cNvPicPr>
          <p:nvPr/>
        </p:nvPicPr>
        <p:blipFill>
          <a:blip r:embed="rId3"/>
          <a:stretch>
            <a:fillRect/>
          </a:stretch>
        </p:blipFill>
        <p:spPr>
          <a:xfrm>
            <a:off x="1447801" y="1905000"/>
            <a:ext cx="6096000" cy="3962401"/>
          </a:xfrm>
          <a:prstGeom prst="rect">
            <a:avLst/>
          </a:prstGeom>
        </p:spPr>
      </p:pic>
      <p:sp>
        <p:nvSpPr>
          <p:cNvPr id="3" name="Rectangle 2"/>
          <p:cNvSpPr/>
          <p:nvPr/>
        </p:nvSpPr>
        <p:spPr>
          <a:xfrm>
            <a:off x="8001000" y="6597316"/>
            <a:ext cx="1143000" cy="228600"/>
          </a:xfrm>
          <a:prstGeom prst="rect">
            <a:avLst/>
          </a:prstGeom>
          <a:solidFill>
            <a:srgbClr val="5A80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4jpg.jpg"/>
          <p:cNvPicPr>
            <a:picLocks noChangeAspect="1"/>
          </p:cNvPicPr>
          <p:nvPr/>
        </p:nvPicPr>
        <p:blipFill>
          <a:blip r:embed="rId2"/>
          <a:stretch>
            <a:fillRect/>
          </a:stretch>
        </p:blipFill>
        <p:spPr>
          <a:xfrm>
            <a:off x="-1" y="1"/>
            <a:ext cx="9144001" cy="6858000"/>
          </a:xfrm>
          <a:prstGeom prst="rect">
            <a:avLst/>
          </a:prstGeom>
        </p:spPr>
      </p:pic>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dirty="0" smtClean="0"/>
              <a:t>GENESIS 1:26a, 27</a:t>
            </a:r>
            <a:endParaRPr lang="en-US" dirty="0"/>
          </a:p>
        </p:txBody>
      </p:sp>
      <p:sp>
        <p:nvSpPr>
          <p:cNvPr id="3" name="Content Placeholder 2"/>
          <p:cNvSpPr>
            <a:spLocks noGrp="1"/>
          </p:cNvSpPr>
          <p:nvPr>
            <p:ph idx="1"/>
          </p:nvPr>
        </p:nvSpPr>
        <p:spPr>
          <a:xfrm>
            <a:off x="457200" y="1600200"/>
            <a:ext cx="8229600" cy="4724400"/>
          </a:xfrm>
        </p:spPr>
        <p:style>
          <a:lnRef idx="1">
            <a:schemeClr val="accent1"/>
          </a:lnRef>
          <a:fillRef idx="2">
            <a:schemeClr val="accent1"/>
          </a:fillRef>
          <a:effectRef idx="1">
            <a:schemeClr val="accent1"/>
          </a:effectRef>
          <a:fontRef idx="minor">
            <a:schemeClr val="dk1"/>
          </a:fontRef>
        </p:style>
        <p:txBody>
          <a:bodyPr>
            <a:noAutofit/>
          </a:bodyPr>
          <a:lstStyle/>
          <a:p>
            <a:pPr>
              <a:buNone/>
            </a:pPr>
            <a:r>
              <a:rPr lang="en-US" sz="4400" dirty="0" smtClean="0"/>
              <a:t>	Then God said, “Let us make mankind in our image, in our likeness.” So God created mankind in His own image, in the image of God He created them; male and female he created them.</a:t>
            </a:r>
            <a:endParaRPr lang="en-US" sz="4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ing.jpg"/>
          <p:cNvPicPr>
            <a:picLocks noChangeAspect="1"/>
          </p:cNvPicPr>
          <p:nvPr/>
        </p:nvPicPr>
        <p:blipFill>
          <a:blip r:embed="rId2"/>
          <a:stretch>
            <a:fillRect/>
          </a:stretch>
        </p:blipFill>
        <p:spPr>
          <a:xfrm>
            <a:off x="0" y="-1"/>
            <a:ext cx="9144000" cy="6858001"/>
          </a:xfrm>
          <a:prstGeom prst="rect">
            <a:avLst/>
          </a:prstGeom>
        </p:spPr>
      </p:pic>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b="1" dirty="0" smtClean="0"/>
              <a:t>PSALM 139:13-17</a:t>
            </a:r>
            <a:endParaRPr lang="en-US" b="1" dirty="0"/>
          </a:p>
        </p:txBody>
      </p:sp>
      <p:sp>
        <p:nvSpPr>
          <p:cNvPr id="3" name="Content Placeholder 2"/>
          <p:cNvSpPr>
            <a:spLocks noGrp="1"/>
          </p:cNvSpPr>
          <p:nvPr>
            <p:ph idx="1"/>
          </p:nvPr>
        </p:nvSpPr>
        <p:spPr>
          <a:xfrm>
            <a:off x="457200" y="1295400"/>
            <a:ext cx="8229600" cy="4800600"/>
          </a:xfrm>
        </p:spPr>
        <p:style>
          <a:lnRef idx="1">
            <a:schemeClr val="accent1"/>
          </a:lnRef>
          <a:fillRef idx="2">
            <a:schemeClr val="accent1"/>
          </a:fillRef>
          <a:effectRef idx="1">
            <a:schemeClr val="accent1"/>
          </a:effectRef>
          <a:fontRef idx="minor">
            <a:schemeClr val="dk1"/>
          </a:fontRef>
        </p:style>
        <p:txBody>
          <a:bodyPr>
            <a:noAutofit/>
          </a:bodyPr>
          <a:lstStyle/>
          <a:p>
            <a:pPr>
              <a:buNone/>
            </a:pPr>
            <a:r>
              <a:rPr lang="en-US" baseline="30000" dirty="0" smtClean="0"/>
              <a:t>13 </a:t>
            </a:r>
            <a:r>
              <a:rPr lang="en-US" dirty="0" smtClean="0"/>
              <a:t>For you created my inmost being; you knit me together in my mother’s womb.</a:t>
            </a:r>
          </a:p>
          <a:p>
            <a:pPr>
              <a:buNone/>
            </a:pPr>
            <a:r>
              <a:rPr lang="en-US" baseline="30000" dirty="0" smtClean="0"/>
              <a:t>14 </a:t>
            </a:r>
            <a:r>
              <a:rPr lang="en-US" dirty="0" smtClean="0"/>
              <a:t>I praise you because I am fearfully and wonderfully made; your works are wonderful, I know that full well.</a:t>
            </a:r>
          </a:p>
          <a:p>
            <a:pPr>
              <a:buNone/>
            </a:pPr>
            <a:r>
              <a:rPr lang="en-US" baseline="30000" dirty="0" smtClean="0"/>
              <a:t>15 </a:t>
            </a:r>
            <a:r>
              <a:rPr lang="en-US" dirty="0" smtClean="0"/>
              <a:t>My frame was not hidden from you when I was made in the secret place,</a:t>
            </a:r>
            <a:br>
              <a:rPr lang="en-US" dirty="0" smtClean="0"/>
            </a:br>
            <a:r>
              <a:rPr lang="en-US" dirty="0" smtClean="0"/>
              <a:t>when I was woven together in the depths of the earth.</a:t>
            </a:r>
            <a:br>
              <a:rPr lang="en-US" dirty="0" smtClean="0"/>
            </a:b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ing.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33400" y="3124200"/>
            <a:ext cx="8229600" cy="3429000"/>
          </a:xfrm>
        </p:spPr>
        <p:style>
          <a:lnRef idx="1">
            <a:schemeClr val="accent1"/>
          </a:lnRef>
          <a:fillRef idx="2">
            <a:schemeClr val="accent1"/>
          </a:fillRef>
          <a:effectRef idx="1">
            <a:schemeClr val="accent1"/>
          </a:effectRef>
          <a:fontRef idx="minor">
            <a:schemeClr val="dk1"/>
          </a:fontRef>
        </p:style>
        <p:txBody>
          <a:bodyPr>
            <a:normAutofit/>
          </a:bodyPr>
          <a:lstStyle/>
          <a:p>
            <a:pPr algn="l"/>
            <a:r>
              <a:rPr lang="en-US" sz="3600" baseline="30000" dirty="0" smtClean="0"/>
              <a:t>16 </a:t>
            </a:r>
            <a:r>
              <a:rPr lang="en-US" sz="3600" dirty="0" smtClean="0"/>
              <a:t>Your eyes saw my unformed body; all the days ordained for me were written in your book before one of them came to be.</a:t>
            </a:r>
            <a:br>
              <a:rPr lang="en-US" sz="3600" dirty="0" smtClean="0"/>
            </a:br>
            <a:r>
              <a:rPr lang="en-US" sz="3600" baseline="30000" dirty="0" smtClean="0"/>
              <a:t>17 </a:t>
            </a:r>
            <a:r>
              <a:rPr lang="en-US" sz="3600" dirty="0" smtClean="0"/>
              <a:t>How precious to me are your thoughts, God!</a:t>
            </a:r>
            <a:endParaRPr lang="en-US" sz="3600" dirty="0"/>
          </a:p>
        </p:txBody>
      </p:sp>
      <p:pic>
        <p:nvPicPr>
          <p:cNvPr id="4" name="Content Placeholder 3" descr="th.jpg"/>
          <p:cNvPicPr>
            <a:picLocks noGrp="1" noChangeAspect="1"/>
          </p:cNvPicPr>
          <p:nvPr>
            <p:ph idx="1"/>
          </p:nvPr>
        </p:nvPicPr>
        <p:blipFill>
          <a:blip r:embed="rId3"/>
          <a:stretch>
            <a:fillRect/>
          </a:stretch>
        </p:blipFill>
        <p:spPr>
          <a:xfrm>
            <a:off x="4419600" y="152400"/>
            <a:ext cx="4158787" cy="2971800"/>
          </a:xfr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rose_petals_1400x1050.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dirty="0" smtClean="0"/>
              <a:t>II. WE WANT TO CELEBRATE OUR</a:t>
            </a:r>
            <a:br>
              <a:rPr lang="en-US" dirty="0" smtClean="0"/>
            </a:br>
            <a:r>
              <a:rPr lang="en-US" dirty="0" smtClean="0"/>
              <a:t>MOTHERS AND SAY “THANK YOU!”</a:t>
            </a:r>
            <a:endParaRPr lang="en-US" dirty="0"/>
          </a:p>
        </p:txBody>
      </p:sp>
      <p:pic>
        <p:nvPicPr>
          <p:cNvPr id="6" name="Content Placeholder 5" descr="mothers_day_kissesl.jpg"/>
          <p:cNvPicPr>
            <a:picLocks noGrp="1" noChangeAspect="1"/>
          </p:cNvPicPr>
          <p:nvPr>
            <p:ph idx="1"/>
          </p:nvPr>
        </p:nvPicPr>
        <p:blipFill>
          <a:blip r:embed="rId3"/>
          <a:stretch>
            <a:fillRect/>
          </a:stretch>
        </p:blipFill>
        <p:spPr>
          <a:xfrm>
            <a:off x="5506605" y="4267200"/>
            <a:ext cx="3637395" cy="2414741"/>
          </a:xfrm>
          <a:ln>
            <a:solidFill>
              <a:schemeClr val="accent2">
                <a:lumMod val="75000"/>
              </a:schemeClr>
            </a:solidFill>
          </a:ln>
        </p:spPr>
      </p:pic>
      <p:pic>
        <p:nvPicPr>
          <p:cNvPr id="7" name="Picture 6" descr="Mothers_day_gift.jpg"/>
          <p:cNvPicPr>
            <a:picLocks noChangeAspect="1"/>
          </p:cNvPicPr>
          <p:nvPr/>
        </p:nvPicPr>
        <p:blipFill>
          <a:blip r:embed="rId4"/>
          <a:stretch>
            <a:fillRect/>
          </a:stretch>
        </p:blipFill>
        <p:spPr>
          <a:xfrm>
            <a:off x="3200400" y="2463800"/>
            <a:ext cx="2362200" cy="3149600"/>
          </a:xfrm>
          <a:prstGeom prst="rect">
            <a:avLst/>
          </a:prstGeom>
          <a:ln>
            <a:solidFill>
              <a:schemeClr val="accent2">
                <a:lumMod val="75000"/>
              </a:schemeClr>
            </a:solidFill>
          </a:ln>
        </p:spPr>
      </p:pic>
      <p:pic>
        <p:nvPicPr>
          <p:cNvPr id="12" name="Picture 11" descr="Gift-your-mother.jpg"/>
          <p:cNvPicPr>
            <a:picLocks noChangeAspect="1"/>
          </p:cNvPicPr>
          <p:nvPr/>
        </p:nvPicPr>
        <p:blipFill>
          <a:blip r:embed="rId5" cstate="print"/>
          <a:stretch>
            <a:fillRect/>
          </a:stretch>
        </p:blipFill>
        <p:spPr>
          <a:xfrm>
            <a:off x="533400" y="1600200"/>
            <a:ext cx="2643188" cy="2819400"/>
          </a:xfrm>
          <a:prstGeom prst="rect">
            <a:avLst/>
          </a:prstGeom>
          <a:ln>
            <a:solidFill>
              <a:schemeClr val="accent2">
                <a:lumMod val="75000"/>
              </a:schemeClr>
            </a:solid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for-powerpoint.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228600" y="1295400"/>
            <a:ext cx="8686800" cy="4267200"/>
          </a:xfrm>
        </p:spPr>
        <p:style>
          <a:lnRef idx="1">
            <a:schemeClr val="accent1"/>
          </a:lnRef>
          <a:fillRef idx="2">
            <a:schemeClr val="accent1"/>
          </a:fillRef>
          <a:effectRef idx="1">
            <a:schemeClr val="accent1"/>
          </a:effectRef>
          <a:fontRef idx="minor">
            <a:schemeClr val="dk1"/>
          </a:fontRef>
        </p:style>
        <p:txBody>
          <a:bodyPr>
            <a:normAutofit/>
          </a:bodyPr>
          <a:lstStyle/>
          <a:p>
            <a:r>
              <a:rPr lang="en-US" sz="4800" dirty="0" smtClean="0"/>
              <a:t>III. WE ARE </a:t>
            </a:r>
            <a:r>
              <a:rPr lang="en-US" sz="4800" u="sng" dirty="0" smtClean="0"/>
              <a:t>“DUSTY” </a:t>
            </a:r>
            <a:r>
              <a:rPr lang="en-US" sz="4800" dirty="0" smtClean="0"/>
              <a:t>CREATIONS,</a:t>
            </a:r>
            <a:br>
              <a:rPr lang="en-US" sz="4800" dirty="0" smtClean="0"/>
            </a:br>
            <a:r>
              <a:rPr lang="en-US" sz="4800" dirty="0" smtClean="0"/>
              <a:t>WE CHOOSE </a:t>
            </a:r>
            <a:br>
              <a:rPr lang="en-US" sz="4800" dirty="0" smtClean="0"/>
            </a:br>
            <a:r>
              <a:rPr lang="en-US" sz="4800" dirty="0" smtClean="0"/>
              <a:t>TO REMEMBER THE </a:t>
            </a:r>
            <a:r>
              <a:rPr lang="en-US" sz="4800" u="sng" dirty="0" smtClean="0"/>
              <a:t>GOOD</a:t>
            </a:r>
            <a:r>
              <a:rPr lang="en-US" sz="4800" dirty="0" smtClean="0"/>
              <a:t>.</a:t>
            </a:r>
            <a:endParaRPr lang="en-US" sz="4800" dirty="0"/>
          </a:p>
        </p:txBody>
      </p:sp>
      <p:sp>
        <p:nvSpPr>
          <p:cNvPr id="5" name="Rectangle 4"/>
          <p:cNvSpPr/>
          <p:nvPr/>
        </p:nvSpPr>
        <p:spPr>
          <a:xfrm>
            <a:off x="8001000" y="6609347"/>
            <a:ext cx="1143000" cy="228600"/>
          </a:xfrm>
          <a:prstGeom prst="rect">
            <a:avLst/>
          </a:prstGeom>
          <a:solidFill>
            <a:srgbClr val="5A80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eld-of-red-flowers.jpg"/>
          <p:cNvPicPr>
            <a:picLocks noChangeAspect="1"/>
          </p:cNvPicPr>
          <p:nvPr/>
        </p:nvPicPr>
        <p:blipFill>
          <a:blip r:embed="rId2"/>
          <a:stretch>
            <a:fillRect/>
          </a:stretch>
        </p:blipFill>
        <p:spPr>
          <a:xfrm>
            <a:off x="0" y="0"/>
            <a:ext cx="9144000" cy="7086600"/>
          </a:xfrm>
          <a:prstGeom prst="rect">
            <a:avLst/>
          </a:prstGeom>
        </p:spPr>
      </p:pic>
      <p:sp>
        <p:nvSpPr>
          <p:cNvPr id="2" name="Title 1"/>
          <p:cNvSpPr>
            <a:spLocks noGrp="1"/>
          </p:cNvSpPr>
          <p:nvPr>
            <p:ph type="title"/>
          </p:nvPr>
        </p:nvSpPr>
        <p:spPr>
          <a:xfrm>
            <a:off x="457200" y="274638"/>
            <a:ext cx="8229600" cy="1706562"/>
          </a:xfrm>
        </p:spPr>
        <p:txBody>
          <a:bodyPr/>
          <a:lstStyle/>
          <a:p>
            <a:r>
              <a:rPr lang="en-US" dirty="0" smtClean="0">
                <a:solidFill>
                  <a:schemeClr val="bg1"/>
                </a:solidFill>
                <a:effectLst>
                  <a:outerShdw blurRad="50800" dist="38100" dir="2700000" algn="tl" rotWithShape="0">
                    <a:prstClr val="black">
                      <a:alpha val="40000"/>
                    </a:prstClr>
                  </a:outerShdw>
                </a:effectLst>
              </a:rPr>
              <a:t>PSALM 103:13-18</a:t>
            </a:r>
            <a:endParaRPr lang="en-US" dirty="0">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52400" y="1295400"/>
            <a:ext cx="8686800" cy="4800600"/>
          </a:xfrm>
        </p:spPr>
        <p:txBody>
          <a:bodyPr>
            <a:normAutofit fontScale="85000" lnSpcReduction="20000"/>
          </a:bodyPr>
          <a:lstStyle/>
          <a:p>
            <a:pPr>
              <a:buNone/>
            </a:pPr>
            <a:endParaRPr lang="en-US" sz="4200" baseline="30000" dirty="0" smtClean="0">
              <a:solidFill>
                <a:schemeClr val="bg1"/>
              </a:solidFill>
              <a:effectLst>
                <a:outerShdw blurRad="50800" dist="38100" dir="2700000" algn="tl" rotWithShape="0">
                  <a:prstClr val="black">
                    <a:alpha val="40000"/>
                  </a:prstClr>
                </a:outerShdw>
              </a:effectLst>
            </a:endParaRPr>
          </a:p>
          <a:p>
            <a:pPr>
              <a:buNone/>
            </a:pPr>
            <a:endParaRPr lang="en-US" sz="4200" baseline="30000" dirty="0">
              <a:solidFill>
                <a:schemeClr val="bg1"/>
              </a:solidFill>
              <a:effectLst>
                <a:outerShdw blurRad="50800" dist="38100" dir="2700000" algn="tl" rotWithShape="0">
                  <a:prstClr val="black">
                    <a:alpha val="40000"/>
                  </a:prstClr>
                </a:outerShdw>
              </a:effectLst>
            </a:endParaRPr>
          </a:p>
          <a:p>
            <a:pPr>
              <a:buNone/>
            </a:pPr>
            <a:endParaRPr lang="en-US" sz="4200" baseline="30000" dirty="0" smtClean="0">
              <a:solidFill>
                <a:schemeClr val="bg1"/>
              </a:solidFill>
              <a:effectLst>
                <a:outerShdw blurRad="50800" dist="38100" dir="2700000" algn="tl" rotWithShape="0">
                  <a:prstClr val="black">
                    <a:alpha val="40000"/>
                  </a:prstClr>
                </a:outerShdw>
              </a:effectLst>
            </a:endParaRPr>
          </a:p>
          <a:p>
            <a:pPr>
              <a:buNone/>
            </a:pPr>
            <a:r>
              <a:rPr lang="en-US" sz="4200" baseline="30000" dirty="0" smtClean="0">
                <a:solidFill>
                  <a:schemeClr val="bg1"/>
                </a:solidFill>
                <a:effectLst>
                  <a:outerShdw blurRad="50800" dist="38100" dir="2700000" algn="tl" rotWithShape="0">
                    <a:prstClr val="black">
                      <a:alpha val="40000"/>
                    </a:prstClr>
                  </a:outerShdw>
                </a:effectLst>
              </a:rPr>
              <a:t>13 </a:t>
            </a:r>
            <a:r>
              <a:rPr lang="en-US" sz="4200" dirty="0" smtClean="0">
                <a:solidFill>
                  <a:schemeClr val="bg1"/>
                </a:solidFill>
                <a:effectLst>
                  <a:outerShdw blurRad="50800" dist="38100" dir="2700000" algn="tl" rotWithShape="0">
                    <a:prstClr val="black">
                      <a:alpha val="40000"/>
                    </a:prstClr>
                  </a:outerShdw>
                </a:effectLst>
              </a:rPr>
              <a:t>As a father has compassion on his children, so the </a:t>
            </a:r>
            <a:r>
              <a:rPr lang="en-US" sz="4200" cap="small" dirty="0" smtClean="0">
                <a:solidFill>
                  <a:schemeClr val="bg1"/>
                </a:solidFill>
                <a:effectLst>
                  <a:outerShdw blurRad="50800" dist="38100" dir="2700000" algn="tl" rotWithShape="0">
                    <a:prstClr val="black">
                      <a:alpha val="40000"/>
                    </a:prstClr>
                  </a:outerShdw>
                </a:effectLst>
              </a:rPr>
              <a:t>Lord</a:t>
            </a:r>
            <a:r>
              <a:rPr lang="en-US" sz="4200" dirty="0" smtClean="0">
                <a:solidFill>
                  <a:schemeClr val="bg1"/>
                </a:solidFill>
                <a:effectLst>
                  <a:outerShdw blurRad="50800" dist="38100" dir="2700000" algn="tl" rotWithShape="0">
                    <a:prstClr val="black">
                      <a:alpha val="40000"/>
                    </a:prstClr>
                  </a:outerShdw>
                </a:effectLst>
              </a:rPr>
              <a:t> has  compassion on those who fear him;</a:t>
            </a:r>
            <a:br>
              <a:rPr lang="en-US" sz="4200" dirty="0" smtClean="0">
                <a:solidFill>
                  <a:schemeClr val="bg1"/>
                </a:solidFill>
                <a:effectLst>
                  <a:outerShdw blurRad="50800" dist="38100" dir="2700000" algn="tl" rotWithShape="0">
                    <a:prstClr val="black">
                      <a:alpha val="40000"/>
                    </a:prstClr>
                  </a:outerShdw>
                </a:effectLst>
              </a:rPr>
            </a:br>
            <a:r>
              <a:rPr lang="en-US" sz="4200" baseline="30000" dirty="0" smtClean="0">
                <a:solidFill>
                  <a:schemeClr val="bg1"/>
                </a:solidFill>
                <a:effectLst>
                  <a:outerShdw blurRad="50800" dist="38100" dir="2700000" algn="tl" rotWithShape="0">
                    <a:prstClr val="black">
                      <a:alpha val="40000"/>
                    </a:prstClr>
                  </a:outerShdw>
                </a:effectLst>
              </a:rPr>
              <a:t>14 </a:t>
            </a:r>
            <a:r>
              <a:rPr lang="en-US" sz="4200" dirty="0" smtClean="0">
                <a:solidFill>
                  <a:schemeClr val="bg1"/>
                </a:solidFill>
                <a:effectLst>
                  <a:outerShdw blurRad="50800" dist="38100" dir="2700000" algn="tl" rotWithShape="0">
                    <a:prstClr val="black">
                      <a:alpha val="40000"/>
                    </a:prstClr>
                  </a:outerShdw>
                </a:effectLst>
              </a:rPr>
              <a:t>for he knows how we are formed,</a:t>
            </a:r>
            <a:r>
              <a:rPr lang="en-US" sz="4200" dirty="0">
                <a:solidFill>
                  <a:schemeClr val="bg1"/>
                </a:solidFill>
                <a:effectLst>
                  <a:outerShdw blurRad="50800" dist="38100" dir="2700000" algn="tl" rotWithShape="0">
                    <a:prstClr val="black">
                      <a:alpha val="40000"/>
                    </a:prstClr>
                  </a:outerShdw>
                </a:effectLst>
              </a:rPr>
              <a:t> </a:t>
            </a:r>
            <a:r>
              <a:rPr lang="en-US" sz="4200" dirty="0" smtClean="0">
                <a:solidFill>
                  <a:schemeClr val="bg1"/>
                </a:solidFill>
                <a:effectLst>
                  <a:outerShdw blurRad="50800" dist="38100" dir="2700000" algn="tl" rotWithShape="0">
                    <a:prstClr val="black">
                      <a:alpha val="40000"/>
                    </a:prstClr>
                  </a:outerShdw>
                </a:effectLst>
              </a:rPr>
              <a:t>he remembers that we are dust.</a:t>
            </a:r>
            <a:br>
              <a:rPr lang="en-US" sz="4200" dirty="0" smtClean="0">
                <a:solidFill>
                  <a:schemeClr val="bg1"/>
                </a:solidFill>
                <a:effectLst>
                  <a:outerShdw blurRad="50800" dist="38100" dir="2700000" algn="tl" rotWithShape="0">
                    <a:prstClr val="black">
                      <a:alpha val="40000"/>
                    </a:prstClr>
                  </a:outerShdw>
                </a:effectLst>
              </a:rPr>
            </a:br>
            <a:r>
              <a:rPr lang="en-US" sz="4200" baseline="30000" dirty="0" smtClean="0">
                <a:solidFill>
                  <a:schemeClr val="bg1"/>
                </a:solidFill>
                <a:effectLst>
                  <a:outerShdw blurRad="50800" dist="38100" dir="2700000" algn="tl" rotWithShape="0">
                    <a:prstClr val="black">
                      <a:alpha val="40000"/>
                    </a:prstClr>
                  </a:outerShdw>
                </a:effectLst>
              </a:rPr>
              <a:t>15 </a:t>
            </a:r>
            <a:r>
              <a:rPr lang="en-US" sz="4200" dirty="0" smtClean="0">
                <a:solidFill>
                  <a:schemeClr val="bg1"/>
                </a:solidFill>
                <a:effectLst>
                  <a:outerShdw blurRad="50800" dist="38100" dir="2700000" algn="tl" rotWithShape="0">
                    <a:prstClr val="black">
                      <a:alpha val="40000"/>
                    </a:prstClr>
                  </a:outerShdw>
                </a:effectLst>
              </a:rPr>
              <a:t>The life of mortals is like grass,</a:t>
            </a:r>
            <a:br>
              <a:rPr lang="en-US" sz="4200" dirty="0" smtClean="0">
                <a:solidFill>
                  <a:schemeClr val="bg1"/>
                </a:solidFill>
                <a:effectLst>
                  <a:outerShdw blurRad="50800" dist="38100" dir="2700000" algn="tl" rotWithShape="0">
                    <a:prstClr val="black">
                      <a:alpha val="40000"/>
                    </a:prstClr>
                  </a:outerShdw>
                </a:effectLst>
              </a:rPr>
            </a:br>
            <a:r>
              <a:rPr lang="en-US" sz="4200" dirty="0" smtClean="0">
                <a:solidFill>
                  <a:schemeClr val="bg1"/>
                </a:solidFill>
                <a:effectLst>
                  <a:outerShdw blurRad="50800" dist="38100" dir="2700000" algn="tl" rotWithShape="0">
                    <a:prstClr val="black">
                      <a:alpha val="40000"/>
                    </a:prstClr>
                  </a:outerShdw>
                </a:effectLst>
              </a:rPr>
              <a:t>    they flourish like a flower of the field;</a:t>
            </a:r>
            <a:r>
              <a:rPr lang="en-US" dirty="0" smtClean="0">
                <a:solidFill>
                  <a:schemeClr val="bg1"/>
                </a:solidFill>
                <a:effectLst>
                  <a:outerShdw blurRad="50800" dist="38100" dir="2700000" algn="tl" rotWithShape="0">
                    <a:prstClr val="black">
                      <a:alpha val="40000"/>
                    </a:prstClr>
                  </a:outerShdw>
                </a:effectLst>
              </a:rPr>
              <a:t/>
            </a:r>
            <a:br>
              <a:rPr lang="en-US" dirty="0" smtClean="0">
                <a:solidFill>
                  <a:schemeClr val="bg1"/>
                </a:solidFill>
                <a:effectLst>
                  <a:outerShdw blurRad="50800" dist="38100" dir="2700000" algn="tl" rotWithShape="0">
                    <a:prstClr val="black">
                      <a:alpha val="40000"/>
                    </a:prstClr>
                  </a:outerShdw>
                </a:effectLst>
              </a:rPr>
            </a:br>
            <a:endParaRPr lang="en-US" dirty="0">
              <a:solidFill>
                <a:schemeClr val="bg1"/>
              </a:solidFill>
              <a:effectLst>
                <a:outerShdw blurRad="50800" dist="38100" dir="2700000" algn="tl" rotWithShape="0">
                  <a:prstClr val="black">
                    <a:alpha val="40000"/>
                  </a:prstClr>
                </a:outerShdw>
              </a:effectLs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eld-of-red-flowers.jpg"/>
          <p:cNvPicPr>
            <a:picLocks noGrp="1" noChangeAspect="1"/>
          </p:cNvPicPr>
          <p:nvPr>
            <p:ph idx="1"/>
          </p:nvPr>
        </p:nvPicPr>
        <p:blipFill>
          <a:blip r:embed="rId2"/>
          <a:stretch>
            <a:fillRect/>
          </a:stretch>
        </p:blipFill>
        <p:spPr>
          <a:xfrm>
            <a:off x="1" y="0"/>
            <a:ext cx="9144000" cy="6858000"/>
          </a:xfrm>
        </p:spPr>
      </p:pic>
      <p:sp>
        <p:nvSpPr>
          <p:cNvPr id="5" name="Rectangle 4"/>
          <p:cNvSpPr/>
          <p:nvPr/>
        </p:nvSpPr>
        <p:spPr>
          <a:xfrm>
            <a:off x="762000" y="838200"/>
            <a:ext cx="7620000" cy="4524315"/>
          </a:xfrm>
          <a:prstGeom prst="rect">
            <a:avLst/>
          </a:prstGeom>
        </p:spPr>
        <p:txBody>
          <a:bodyPr wrap="square">
            <a:spAutoFit/>
          </a:bodyPr>
          <a:lstStyle/>
          <a:p>
            <a:pPr>
              <a:buNone/>
            </a:pPr>
            <a:r>
              <a:rPr lang="en-US" sz="3600" baseline="30000" dirty="0" smtClean="0">
                <a:solidFill>
                  <a:schemeClr val="bg1"/>
                </a:solidFill>
                <a:effectLst>
                  <a:outerShdw blurRad="50800" dist="38100" dir="2700000" algn="tl" rotWithShape="0">
                    <a:prstClr val="black">
                      <a:alpha val="40000"/>
                    </a:prstClr>
                  </a:outerShdw>
                </a:effectLst>
              </a:rPr>
              <a:t>16 </a:t>
            </a:r>
            <a:r>
              <a:rPr lang="en-US" sz="3600" dirty="0" smtClean="0">
                <a:solidFill>
                  <a:schemeClr val="bg1"/>
                </a:solidFill>
                <a:effectLst>
                  <a:outerShdw blurRad="50800" dist="38100" dir="2700000" algn="tl" rotWithShape="0">
                    <a:prstClr val="black">
                      <a:alpha val="40000"/>
                    </a:prstClr>
                  </a:outerShdw>
                </a:effectLst>
              </a:rPr>
              <a:t>the wind blows over it and it is gone,</a:t>
            </a:r>
            <a:br>
              <a:rPr lang="en-US" sz="3600" dirty="0" smtClean="0">
                <a:solidFill>
                  <a:schemeClr val="bg1"/>
                </a:solidFill>
                <a:effectLst>
                  <a:outerShdw blurRad="50800" dist="38100" dir="2700000" algn="tl" rotWithShape="0">
                    <a:prstClr val="black">
                      <a:alpha val="40000"/>
                    </a:prstClr>
                  </a:outerShdw>
                </a:effectLst>
              </a:rPr>
            </a:br>
            <a:r>
              <a:rPr lang="en-US" sz="3600" dirty="0" smtClean="0">
                <a:solidFill>
                  <a:schemeClr val="bg1"/>
                </a:solidFill>
                <a:effectLst>
                  <a:outerShdw blurRad="50800" dist="38100" dir="2700000" algn="tl" rotWithShape="0">
                    <a:prstClr val="black">
                      <a:alpha val="40000"/>
                    </a:prstClr>
                  </a:outerShdw>
                </a:effectLst>
              </a:rPr>
              <a:t>    and its place remembers it no more.</a:t>
            </a:r>
          </a:p>
          <a:p>
            <a:pPr>
              <a:buNone/>
            </a:pPr>
            <a:r>
              <a:rPr lang="en-US" sz="3600" baseline="30000" dirty="0" smtClean="0">
                <a:solidFill>
                  <a:schemeClr val="bg1"/>
                </a:solidFill>
                <a:effectLst>
                  <a:outerShdw blurRad="50800" dist="38100" dir="2700000" algn="tl" rotWithShape="0">
                    <a:prstClr val="black">
                      <a:alpha val="40000"/>
                    </a:prstClr>
                  </a:outerShdw>
                </a:effectLst>
              </a:rPr>
              <a:t>17 </a:t>
            </a:r>
            <a:r>
              <a:rPr lang="en-US" sz="3600" dirty="0" smtClean="0">
                <a:solidFill>
                  <a:schemeClr val="bg1"/>
                </a:solidFill>
                <a:effectLst>
                  <a:outerShdw blurRad="50800" dist="38100" dir="2700000" algn="tl" rotWithShape="0">
                    <a:prstClr val="black">
                      <a:alpha val="40000"/>
                    </a:prstClr>
                  </a:outerShdw>
                </a:effectLst>
              </a:rPr>
              <a:t>But from everlasting to everlasting the </a:t>
            </a:r>
            <a:r>
              <a:rPr lang="en-US" sz="3600" cap="small" dirty="0" smtClean="0">
                <a:solidFill>
                  <a:schemeClr val="bg1"/>
                </a:solidFill>
                <a:effectLst>
                  <a:outerShdw blurRad="50800" dist="38100" dir="2700000" algn="tl" rotWithShape="0">
                    <a:prstClr val="black">
                      <a:alpha val="40000"/>
                    </a:prstClr>
                  </a:outerShdw>
                </a:effectLst>
              </a:rPr>
              <a:t>Lord</a:t>
            </a:r>
            <a:r>
              <a:rPr lang="en-US" sz="3600" dirty="0" smtClean="0">
                <a:solidFill>
                  <a:schemeClr val="bg1"/>
                </a:solidFill>
                <a:effectLst>
                  <a:outerShdw blurRad="50800" dist="38100" dir="2700000" algn="tl" rotWithShape="0">
                    <a:prstClr val="black">
                      <a:alpha val="40000"/>
                    </a:prstClr>
                  </a:outerShdw>
                </a:effectLst>
              </a:rPr>
              <a:t>’s love is with those who fear him, and his righteousness with their children’s children—</a:t>
            </a:r>
          </a:p>
          <a:p>
            <a:pPr>
              <a:buNone/>
            </a:pPr>
            <a:r>
              <a:rPr lang="en-US" sz="3600" baseline="30000" dirty="0" smtClean="0">
                <a:solidFill>
                  <a:schemeClr val="bg1"/>
                </a:solidFill>
                <a:effectLst>
                  <a:outerShdw blurRad="50800" dist="38100" dir="2700000" algn="tl" rotWithShape="0">
                    <a:prstClr val="black">
                      <a:alpha val="40000"/>
                    </a:prstClr>
                  </a:outerShdw>
                </a:effectLst>
              </a:rPr>
              <a:t>18 </a:t>
            </a:r>
            <a:r>
              <a:rPr lang="en-US" sz="3600" dirty="0" smtClean="0">
                <a:solidFill>
                  <a:schemeClr val="bg1"/>
                </a:solidFill>
                <a:effectLst>
                  <a:outerShdw blurRad="50800" dist="38100" dir="2700000" algn="tl" rotWithShape="0">
                    <a:prstClr val="black">
                      <a:alpha val="40000"/>
                    </a:prstClr>
                  </a:outerShdw>
                </a:effectLst>
              </a:rPr>
              <a:t>with those who keep his covenant and remember to obey his precepts.</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TotalTime>
  <Words>316</Words>
  <Application>Microsoft Office PowerPoint</Application>
  <PresentationFormat>On-screen Show (4:3)</PresentationFormat>
  <Paragraphs>38</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PowerPoint Presentation</vt:lpstr>
      <vt:lpstr>I. MOTHERHOOD: WHAT A GIFT THE GIFT OF LIFE</vt:lpstr>
      <vt:lpstr>GENESIS 1:26a, 27</vt:lpstr>
      <vt:lpstr>PSALM 139:13-17</vt:lpstr>
      <vt:lpstr>16 Your eyes saw my unformed body; all the days ordained for me were written in your book before one of them came to be. 17 How precious to me are your thoughts, God!</vt:lpstr>
      <vt:lpstr>II. WE WANT TO CELEBRATE OUR MOTHERS AND SAY “THANK YOU!”</vt:lpstr>
      <vt:lpstr>III. WE ARE “DUSTY” CREATIONS, WE CHOOSE  TO REMEMBER THE GOOD.</vt:lpstr>
      <vt:lpstr>PSALM 103:13-18</vt:lpstr>
      <vt:lpstr>PowerPoint Presentation</vt:lpstr>
      <vt:lpstr>IV. THE LORD HAS BLESSED US AND PLACED US IN LIFE AND TIME BY HIS DESIGN…BE THANKFUL!</vt:lpstr>
      <vt:lpstr>PowerPoint Presentation</vt:lpstr>
      <vt:lpstr>V. LIFE IS FULL OF CHALLENGES, EVEN MARY HAD CHALLENGES  LUKE 2:41-25</vt:lpstr>
      <vt:lpstr>PowerPoint Presentation</vt:lpstr>
      <vt:lpstr>VI. LIFE IS FULL OF CHALLENGES AND DIFFICULTIES, CHOOSE GOD’S WAY OF FAITH, TRUST AND JOY.</vt:lpstr>
      <vt:lpstr>JAMES 1:2-5</vt:lpstr>
      <vt:lpstr>VII. ALWAYS SERVE AND WORSHIP GOD WHO LOVES YOU WITH AN UNFAILING LOVE.</vt:lpstr>
      <vt:lpstr>PSALM 27:8,10</vt:lpstr>
      <vt:lpstr>VIII. CONFESS AND RESOLVE TO FOLLOW CHRIST IN HUMILITY, FORGIVENESS AND LOVE.</vt:lpstr>
      <vt:lpstr>PowerPoint Presentation</vt:lpstr>
      <vt:lpstr>PowerPoint Presentation</vt:lpstr>
      <vt:lpstr>WOMEN OF CROSS ROADS, WE LOVE YOU AND ARE THANKFUL FOR YOU!!!</vt:lpstr>
    </vt:vector>
  </TitlesOfParts>
  <Company>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Lenova-VLK</dc:creator>
  <cp:lastModifiedBy>Aaron Blackford</cp:lastModifiedBy>
  <cp:revision>27</cp:revision>
  <dcterms:created xsi:type="dcterms:W3CDTF">2015-05-09T15:08:41Z</dcterms:created>
  <dcterms:modified xsi:type="dcterms:W3CDTF">2015-05-10T11:14:14Z</dcterms:modified>
</cp:coreProperties>
</file>